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23" r:id="rId2"/>
    <p:sldId id="301" r:id="rId3"/>
    <p:sldId id="261" r:id="rId4"/>
    <p:sldId id="258" r:id="rId5"/>
    <p:sldId id="325" r:id="rId6"/>
    <p:sldId id="324" r:id="rId7"/>
    <p:sldId id="326" r:id="rId8"/>
    <p:sldId id="332" r:id="rId9"/>
    <p:sldId id="305" r:id="rId10"/>
    <p:sldId id="333" r:id="rId11"/>
    <p:sldId id="327" r:id="rId12"/>
    <p:sldId id="334" r:id="rId13"/>
    <p:sldId id="335" r:id="rId14"/>
    <p:sldId id="274" r:id="rId15"/>
    <p:sldId id="257" r:id="rId16"/>
    <p:sldId id="338" r:id="rId17"/>
    <p:sldId id="259" r:id="rId18"/>
    <p:sldId id="339" r:id="rId19"/>
    <p:sldId id="341" r:id="rId20"/>
    <p:sldId id="342" r:id="rId21"/>
    <p:sldId id="343" r:id="rId22"/>
    <p:sldId id="265" r:id="rId23"/>
    <p:sldId id="277" r:id="rId24"/>
    <p:sldId id="287" r:id="rId25"/>
    <p:sldId id="267" r:id="rId26"/>
    <p:sldId id="314" r:id="rId27"/>
    <p:sldId id="308" r:id="rId28"/>
    <p:sldId id="310" r:id="rId29"/>
    <p:sldId id="313" r:id="rId30"/>
    <p:sldId id="304" r:id="rId31"/>
    <p:sldId id="288" r:id="rId32"/>
    <p:sldId id="279" r:id="rId33"/>
    <p:sldId id="318" r:id="rId34"/>
    <p:sldId id="280" r:id="rId35"/>
    <p:sldId id="315" r:id="rId36"/>
    <p:sldId id="291" r:id="rId37"/>
    <p:sldId id="293" r:id="rId38"/>
    <p:sldId id="319" r:id="rId39"/>
    <p:sldId id="340" r:id="rId40"/>
    <p:sldId id="330" r:id="rId41"/>
    <p:sldId id="328" r:id="rId42"/>
    <p:sldId id="329" r:id="rId43"/>
    <p:sldId id="331" r:id="rId4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E00"/>
    <a:srgbClr val="FFF48A"/>
    <a:srgbClr val="AB6354"/>
    <a:srgbClr val="7AA3A8"/>
    <a:srgbClr val="90A5A7"/>
    <a:srgbClr val="ECD77D"/>
    <a:srgbClr val="CA4602"/>
    <a:srgbClr val="F1B435"/>
    <a:srgbClr val="DAF3D0"/>
    <a:srgbClr val="A7C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9660" autoAdjust="0"/>
  </p:normalViewPr>
  <p:slideViewPr>
    <p:cSldViewPr snapToGrid="0">
      <p:cViewPr varScale="1">
        <p:scale>
          <a:sx n="90" d="100"/>
          <a:sy n="90" d="100"/>
        </p:scale>
        <p:origin x="232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B8ECD-1213-4544-B581-221BCB48A56C}" type="datetimeFigureOut">
              <a:rPr lang="en-CH" smtClean="0"/>
              <a:t>3/24/25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9187A-BF9F-2D41-8866-76A1AEE461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027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98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B521-32A3-4814-8FB4-F455E9F866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48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53999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5E1E-7F37-3C04-0C8A-F3CDF95A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946A86-B758-87C3-C3EA-713C55ACB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E9ED1A-B146-C0E8-03E3-BD2559322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B74D3-8E5F-3FC4-9F85-053921C7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B521-32A3-4814-8FB4-F455E9F866E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377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Function </a:t>
            </a:r>
            <a:r>
              <a:rPr lang="zh-CN" altLang="en-US" dirty="0"/>
              <a:t>个数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6005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CC28-2F82-E6A4-456D-DA4009FD6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80AD1-5F18-9572-DD7A-2894ECEBD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24519-7754-CA13-233B-D3834EE1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3D717-9246-C142-BD62-18F1C0B8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B521-32A3-4814-8FB4-F455E9F866E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71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46F06-97F6-6053-6C4A-3DA4EF15E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B72A1-5782-FA73-EEFD-B144466EA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17B03-93DC-F5CC-9649-3A127E0B6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F1A5-C856-2452-8BFC-3EF102A7B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5875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3381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0952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left side: based on raw gene count; right side: based on DESeq2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4426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2FE12-CE69-0570-300D-E1A741B50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50D65-5240-0BAF-B5E0-FD14080CA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F4E37-85DB-411C-E7C2-49AFC17A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17867-A539-7B1F-CE5D-FFEEFB131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154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446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Venn Diagram: Based on DESeq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0319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8510F-71E4-84A0-BEAF-A8A80298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C2F5E-F8E0-5D6C-9223-FF3A9C4C9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D1F72-5B5F-AD07-2ABE-B05331E9B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2F430-5CFD-73CD-FD4A-F8882CCE7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9249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Scale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76693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CD-enriched vs CD-depleted = 30:27</a:t>
            </a:r>
            <a:endParaRPr lang="en-US" dirty="0"/>
          </a:p>
          <a:p>
            <a:r>
              <a:rPr lang="zh-CN" altLang="en-US" dirty="0"/>
              <a:t>后缀 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8812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remission= inactive</a:t>
            </a:r>
            <a:r>
              <a:rPr lang="zh-CN" altLang="en-US" dirty="0"/>
              <a:t>，</a:t>
            </a:r>
            <a:r>
              <a:rPr lang="en-US" altLang="zh-CN" dirty="0"/>
              <a:t>mild</a:t>
            </a:r>
            <a:r>
              <a:rPr lang="zh-CN" altLang="en-US" dirty="0"/>
              <a:t>和</a:t>
            </a:r>
            <a:r>
              <a:rPr lang="en-US" altLang="zh-CN" dirty="0"/>
              <a:t>moderate = active</a:t>
            </a:r>
          </a:p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CD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r>
              <a:rPr lang="zh-CN" altLang="en-US" dirty="0"/>
              <a:t> </a:t>
            </a:r>
            <a:r>
              <a:rPr lang="en-US" altLang="zh-CN" dirty="0"/>
              <a:t>concentrated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A,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healthy</a:t>
            </a:r>
            <a:r>
              <a:rPr lang="zh-CN" altLang="en-US" dirty="0"/>
              <a:t> </a:t>
            </a:r>
            <a:r>
              <a:rPr lang="en-US" altLang="zh-CN" dirty="0"/>
              <a:t>individuals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heatmap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</a:t>
            </a:r>
            <a:r>
              <a:rPr lang="en-US" altLang="zh-CN" dirty="0" err="1"/>
              <a:t>omic</a:t>
            </a:r>
            <a:r>
              <a:rPr lang="zh-CN" altLang="en-US" dirty="0"/>
              <a:t> </a:t>
            </a:r>
            <a:r>
              <a:rPr lang="en-US" altLang="zh-CN" dirty="0"/>
              <a:t>signatures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CD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healthy</a:t>
            </a:r>
            <a:r>
              <a:rPr lang="zh-CN" altLang="en-US" dirty="0"/>
              <a:t> </a:t>
            </a:r>
            <a:r>
              <a:rPr lang="en-US" altLang="zh-CN" dirty="0"/>
              <a:t>individuals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association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derived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plot: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</a:t>
            </a:r>
            <a:r>
              <a:rPr lang="en-US" altLang="zh-CN" dirty="0" err="1"/>
              <a:t>omic</a:t>
            </a:r>
            <a:r>
              <a:rPr lang="zh-CN" altLang="en-US" dirty="0"/>
              <a:t> </a:t>
            </a:r>
            <a:r>
              <a:rPr lang="en-US" altLang="zh-CN" dirty="0"/>
              <a:t>signature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clusters,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detailed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66723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6821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1" i="0" u="none" strike="noStrike" baseline="0" dirty="0">
                <a:latin typeface="GlosaMath-Bold"/>
              </a:rPr>
              <a:t>Multi-omics of the gut microbial ecosystem in inflammatory bowel diseases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40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2393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41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8960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FrutigerLTPro-Condensed"/>
              </a:rPr>
              <a:t>Ranking microbiome variance in inflammatory bowel disease: a large longitudinal intercontinental study</a:t>
            </a:r>
          </a:p>
          <a:p>
            <a:pPr algn="l"/>
            <a:endParaRPr lang="en-US" altLang="zh-CN" sz="1800" b="0" i="0" u="none" strike="noStrike" baseline="0" dirty="0">
              <a:latin typeface="FrutigerLTPro-Condense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Harding"/>
              </a:rPr>
              <a:t>Environmental factors shaping the gut microbiome in a Dutch population</a:t>
            </a: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42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649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Harding"/>
              </a:rPr>
              <a:t>Environmental factors shaping the gut microbiome in a Dutch population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43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0763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0" dirty="0">
              <a:solidFill>
                <a:srgbClr val="222222"/>
              </a:solidFill>
              <a:effectLst/>
              <a:latin typeface="Harding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50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FrutigerLTPro-Condensed"/>
              </a:rPr>
              <a:t>Ranking microbiome variance in inflammatory bowel disease: a large longitudinal intercontinental study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537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B9C1-F2ED-7B97-5ACC-21FDA534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038BCE-1450-41B7-CC8D-3368E7A52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E09863-9864-57E6-FF2A-20AC73C1E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FrutigerLTPro-Condensed"/>
              </a:rPr>
              <a:t>Ranking microbiome variance in inflammatory bowel disease: a large longitudinal intercontinental study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C56D19-B247-7F42-A15E-3CD8F5263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4058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1326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27C80-6035-FF5F-91BD-118A2125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C312EB-9DCE-9B5B-6D16-747D1048F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5E6BB2-F55B-E469-E57A-9BA6E246F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baseline="0" dirty="0">
                <a:latin typeface="FrutigerLTPro-Condensed"/>
              </a:rPr>
              <a:t>Ranking microbiome variance in inflammatory bowel disease: a large longitudinal intercontinental study</a:t>
            </a:r>
            <a:br>
              <a:rPr lang="en-US" altLang="zh-CN" sz="1200" b="0" i="0" u="none" strike="noStrike" baseline="0" dirty="0">
                <a:latin typeface="FrutigerLTPro-Condensed"/>
              </a:rPr>
            </a:br>
            <a:endParaRPr lang="zh-CN" altLang="en-US" dirty="0"/>
          </a:p>
          <a:p>
            <a:pPr algn="l"/>
            <a:r>
              <a:rPr lang="zh-CN" altLang="en-US" dirty="0"/>
              <a:t>这篇文献中不仅有横线分组，也有纵向分组：</a:t>
            </a:r>
            <a:br>
              <a:rPr lang="en-US" altLang="zh-CN" dirty="0"/>
            </a:br>
            <a:r>
              <a:rPr lang="zh-CN" altLang="en-US" b="1" i="0" u="none" strike="noStrike" dirty="0">
                <a:solidFill>
                  <a:srgbClr val="F3F3F3"/>
                </a:solidFill>
                <a:effectLst/>
                <a:latin typeface="-apple-system"/>
              </a:rPr>
              <a:t>纵向采样设计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F3F3F3"/>
                </a:solidFill>
                <a:effectLst/>
                <a:latin typeface="-apple-system"/>
              </a:rPr>
              <a:t>所有患者和对照组在 </a:t>
            </a:r>
            <a:r>
              <a:rPr lang="en-US" altLang="zh-CN" b="1" i="0" u="none" strike="noStrike" dirty="0">
                <a:solidFill>
                  <a:srgbClr val="F3F3F3"/>
                </a:solidFill>
                <a:effectLst/>
                <a:latin typeface="-apple-system"/>
              </a:rPr>
              <a:t>3</a:t>
            </a:r>
            <a:r>
              <a:rPr lang="zh-CN" altLang="en-US" b="1" i="0" u="none" strike="noStrike" dirty="0">
                <a:solidFill>
                  <a:srgbClr val="F3F3F3"/>
                </a:solidFill>
                <a:effectLst/>
                <a:latin typeface="-apple-system"/>
              </a:rPr>
              <a:t>个时间点</a:t>
            </a:r>
            <a:r>
              <a:rPr lang="zh-CN" altLang="en-US" b="0" i="0" u="none" strike="noStrike" dirty="0">
                <a:solidFill>
                  <a:srgbClr val="F3F3F3"/>
                </a:solidFill>
                <a:effectLst/>
                <a:latin typeface="-apple-system"/>
              </a:rPr>
              <a:t> 采集样本（间隔约</a:t>
            </a:r>
            <a:r>
              <a:rPr lang="en-US" altLang="zh-CN" b="0" i="0" u="none" strike="noStrike" dirty="0">
                <a:solidFill>
                  <a:srgbClr val="F3F3F3"/>
                </a:solidFill>
                <a:effectLst/>
                <a:latin typeface="-apple-system"/>
              </a:rPr>
              <a:t>16</a:t>
            </a:r>
            <a:r>
              <a:rPr lang="zh-CN" altLang="en-US" b="0" i="0" u="none" strike="noStrike" dirty="0">
                <a:solidFill>
                  <a:srgbClr val="F3F3F3"/>
                </a:solidFill>
                <a:effectLst/>
                <a:latin typeface="-apple-system"/>
              </a:rPr>
              <a:t>周），用于分析微生物群的动态变化。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F3F3F3"/>
                </a:solidFill>
                <a:effectLst/>
                <a:latin typeface="-apple-system"/>
              </a:rPr>
              <a:t>每个时间点的样本分为 </a:t>
            </a:r>
            <a:r>
              <a:rPr lang="zh-CN" altLang="en-US" b="1" i="0" u="none" strike="noStrike" dirty="0">
                <a:solidFill>
                  <a:srgbClr val="F3F3F3"/>
                </a:solidFill>
                <a:effectLst/>
                <a:latin typeface="-apple-system"/>
              </a:rPr>
              <a:t>活动期</a:t>
            </a:r>
            <a:r>
              <a:rPr lang="zh-CN" altLang="en-US" b="0" i="0" u="none" strike="noStrike" dirty="0">
                <a:solidFill>
                  <a:srgbClr val="F3F3F3"/>
                </a:solidFill>
                <a:effectLst/>
                <a:latin typeface="-apple-system"/>
              </a:rPr>
              <a:t> 或 </a:t>
            </a:r>
            <a:r>
              <a:rPr lang="zh-CN" altLang="en-US" b="1" i="0" u="none" strike="noStrike" dirty="0">
                <a:solidFill>
                  <a:srgbClr val="F3F3F3"/>
                </a:solidFill>
                <a:effectLst/>
                <a:latin typeface="-apple-system"/>
              </a:rPr>
              <a:t>非活动期</a:t>
            </a:r>
            <a:r>
              <a:rPr lang="zh-CN" altLang="en-US" b="0" i="0" u="none" strike="noStrike" dirty="0">
                <a:solidFill>
                  <a:srgbClr val="F3F3F3"/>
                </a:solidFill>
                <a:effectLst/>
                <a:latin typeface="-apple-system"/>
              </a:rPr>
              <a:t>（</a:t>
            </a:r>
            <a:r>
              <a:rPr lang="en-US" altLang="zh-CN" b="0" i="0" u="none" strike="noStrike" dirty="0">
                <a:solidFill>
                  <a:srgbClr val="F3F3F3"/>
                </a:solidFill>
                <a:effectLst/>
                <a:latin typeface="-apple-system"/>
              </a:rPr>
              <a:t>IBD</a:t>
            </a:r>
            <a:r>
              <a:rPr lang="zh-CN" altLang="en-US" b="0" i="0" u="none" strike="noStrike" dirty="0">
                <a:solidFill>
                  <a:srgbClr val="F3F3F3"/>
                </a:solidFill>
                <a:effectLst/>
                <a:latin typeface="-apple-system"/>
              </a:rPr>
              <a:t>患者）或保持稳定状态（对照组）。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491689-E3A2-E119-7D8D-D1CABCF84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5539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641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u="none" strike="noStrike" dirty="0">
                <a:solidFill>
                  <a:srgbClr val="F8FAFF"/>
                </a:solidFill>
                <a:effectLst/>
                <a:latin typeface="Inter"/>
              </a:rPr>
              <a:t>MaAsLin2</a:t>
            </a:r>
            <a:r>
              <a:rPr lang="zh-CN" altLang="en-US" b="0" i="0" u="none" strike="noStrike" dirty="0">
                <a:solidFill>
                  <a:srgbClr val="F8FAFF"/>
                </a:solidFill>
                <a:effectLst/>
                <a:latin typeface="Inter"/>
              </a:rPr>
              <a:t>（</a:t>
            </a:r>
            <a:r>
              <a:rPr lang="en-US" altLang="zh-CN" b="0" i="0" u="none" strike="noStrike" dirty="0">
                <a:solidFill>
                  <a:srgbClr val="F8FAFF"/>
                </a:solidFill>
                <a:effectLst/>
                <a:latin typeface="Inter"/>
              </a:rPr>
              <a:t>Multivariate Association with Linear Models</a:t>
            </a:r>
            <a:r>
              <a:rPr lang="zh-CN" altLang="en-US" b="0" i="0" u="none" strike="noStrike" dirty="0">
                <a:solidFill>
                  <a:srgbClr val="F8FAFF"/>
                </a:solidFill>
                <a:effectLst/>
                <a:latin typeface="Inter"/>
              </a:rPr>
              <a:t>）是一种用于分析微生物组数据的统计工具，专门用于检测微生物组数据与其他元数据（如临床变量、环境因素等）之间的关联。它是</a:t>
            </a:r>
            <a:r>
              <a:rPr lang="en-US" altLang="zh-CN" b="0" i="0" u="none" strike="noStrike" dirty="0" err="1">
                <a:solidFill>
                  <a:srgbClr val="F8FAFF"/>
                </a:solidFill>
                <a:effectLst/>
                <a:latin typeface="Inter"/>
              </a:rPr>
              <a:t>MaAsLin</a:t>
            </a:r>
            <a:r>
              <a:rPr lang="zh-CN" altLang="en-US" b="0" i="0" u="none" strike="noStrike" dirty="0">
                <a:solidFill>
                  <a:srgbClr val="F8FAFF"/>
                </a:solidFill>
                <a:effectLst/>
                <a:latin typeface="Inter"/>
              </a:rPr>
              <a:t>的升级版，由</a:t>
            </a:r>
            <a:r>
              <a:rPr lang="en-US" altLang="zh-CN" b="1" i="0" u="none" strike="noStrike" dirty="0" err="1">
                <a:solidFill>
                  <a:srgbClr val="F8FAFF"/>
                </a:solidFill>
                <a:effectLst/>
                <a:latin typeface="Inter"/>
              </a:rPr>
              <a:t>Huttenhower</a:t>
            </a:r>
            <a:r>
              <a:rPr lang="en-US" altLang="zh-CN" b="1" i="0" u="none" strike="noStrike" dirty="0">
                <a:solidFill>
                  <a:srgbClr val="F8FAFF"/>
                </a:solidFill>
                <a:effectLst/>
                <a:latin typeface="Inter"/>
              </a:rPr>
              <a:t> Lab</a:t>
            </a:r>
            <a:r>
              <a:rPr lang="zh-CN" altLang="en-US" b="0" i="0" u="none" strike="noStrike" dirty="0">
                <a:solidFill>
                  <a:srgbClr val="F8FAFF"/>
                </a:solidFill>
                <a:effectLst/>
                <a:latin typeface="Inter"/>
              </a:rPr>
              <a:t>开发，广泛应用于微生物组学研究。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419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21D6-049D-8D27-9D4C-41BA6B21C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D44E5-2177-BA38-D221-6C77B52A4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A95D5-67C9-1EC0-F240-65927B06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A8727-ED89-02F2-4105-5C3522D7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7B97F-88AE-2762-98B7-6B3E9BE8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033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68A4-76C2-7A2E-4414-60464D8C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2F42D-E231-A208-4F0B-C7179EC47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CED2C-81AA-A54C-6473-27AADFFC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AE3D6-E568-2B98-6B25-EAE56A3D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D50A9-823D-32E9-C9AB-A205A7BE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74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C2CF4-D311-B5D4-BCA5-F9CB4767A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3E871-3E5D-DFA0-5BEF-9093D6B01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365E-1D5D-F9DB-D65C-E162397D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D200D-77A1-8979-4D8B-DC498F23C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38AB-2E8C-4D9D-1D4A-B4139897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69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20C6-3F6C-0155-7854-0CC7841E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93F9-B6C6-6FDC-AD91-BD1CF8E7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F8A3-40C4-033D-8F1F-FF95EDF7A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67907-76D7-6A76-0A5F-7DB8EC9B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E3C2B-88F2-D9B8-FF98-51766D6C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365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2D9C-7FF4-160C-140A-6BFBCCB2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FEFD6-1F8A-C0C0-4836-8C7E53407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BA76-8048-4764-4D16-7EEB0E1E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28E09-6FE0-2237-03EB-8A7723B9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9DD7D-DB8E-4E6B-B705-4041A262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3263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E5A4-F52C-80AE-9F2E-E8789958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5113-CFEF-E0FE-B17B-DAF8BAD81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6E7F9-F029-7879-F14C-92CDD35A3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FD02F-DDE0-9833-7AAF-96C9B8A6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77E3C-EABE-D2C7-EFD8-A196D4EF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F04CE-4BF6-FAA3-D468-E571706E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968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B13A-35B9-1C7D-610F-600E1A2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EF454-1B42-214B-D89E-2887C2396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D5D8E-0729-071E-8310-0F29F2AAA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DBD15-4C16-D385-FBD8-66EB5CC9A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E4C6F-DF0B-E8B0-E02B-A445B3A4C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65D8D-9448-D3F6-2225-44D1C80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76C6B-37A8-BCA2-8644-37584748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B0EF6-14E2-CDDD-940A-272E78A4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7801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9BFD-BD3E-922D-9A29-7E801713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53F6E3-5164-A493-73DD-64B8AB07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E9DF3-F633-9F8F-6E24-5A28DC37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E1C75-938B-F877-97CE-20FB5997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273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2092E-2E1F-D7E1-447A-ECDD88D1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7A12F-D45A-5193-A525-41D212B7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79FC1-3A69-9C5A-8A48-2A777320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732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140A-42D6-9885-DA6B-09D0CEA7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C12B-5478-3306-F510-F46C30F48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E8998-80F0-7242-9C44-A7F4D5A51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98F32-1FBF-FCC2-04FE-EA6B66E5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5E24A-88EE-2C03-79B5-FCD34EF2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F5D95-20AF-AB57-D304-2FAD250A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704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9613-2BBF-8817-CDAF-FBE7D6F4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DBFE6-0B60-4938-55DD-5CAECE0C3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59E39-A25C-FE0E-E2EC-74F91E72C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FC6FB-379D-FEEB-F131-DBED2124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59B9-59C0-5020-8680-721D046F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70BA7-6494-EBEE-55A8-DEC08ED5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128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7BE3F-8FD3-2551-BF04-AFAB101C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A28E2-D3A7-14B2-8139-26E62959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A810A-CFE9-B4BA-3BB2-E84E38D04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265620-25E6-8642-BC9C-3DC8F7C45626}" type="datetimeFigureOut">
              <a:rPr lang="en-CH" smtClean="0"/>
              <a:t>3/24/25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9E6EB-3836-D258-8FA6-02CAE0077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F1E87-74A1-E43E-BC05-6208FB1B3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099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emf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04FB9-01DC-198B-2C86-74BE03C5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7218A-397F-661A-2741-AF93D718E9D7}"/>
              </a:ext>
            </a:extLst>
          </p:cNvPr>
          <p:cNvSpPr txBox="1"/>
          <p:nvPr/>
        </p:nvSpPr>
        <p:spPr>
          <a:xfrm>
            <a:off x="1808191" y="2399344"/>
            <a:ext cx="857561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ptos" panose="020B0004020202020204" pitchFamily="34" charset="0"/>
              </a:rPr>
              <a:t>ENIGMA</a:t>
            </a:r>
            <a:r>
              <a:rPr lang="zh-CN" altLang="en-US" sz="4000" b="1" dirty="0">
                <a:latin typeface="Aptos" panose="020B0004020202020204" pitchFamily="34" charset="0"/>
              </a:rPr>
              <a:t> </a:t>
            </a:r>
            <a:r>
              <a:rPr lang="en-US" altLang="zh-CN" sz="4000" b="1" dirty="0">
                <a:latin typeface="Aptos" panose="020B0004020202020204" pitchFamily="34" charset="0"/>
              </a:rPr>
              <a:t>Integrative</a:t>
            </a:r>
            <a:r>
              <a:rPr lang="zh-CN" altLang="en-US" sz="4000" b="1" dirty="0">
                <a:latin typeface="Aptos" panose="020B0004020202020204" pitchFamily="34" charset="0"/>
              </a:rPr>
              <a:t> </a:t>
            </a:r>
            <a:r>
              <a:rPr lang="en-US" altLang="zh-CN" sz="4000" b="1" dirty="0">
                <a:latin typeface="Aptos" panose="020B0004020202020204" pitchFamily="34" charset="0"/>
              </a:rPr>
              <a:t>Analysis</a:t>
            </a:r>
            <a:r>
              <a:rPr lang="zh-CN" altLang="en-US" sz="4000" b="1" dirty="0">
                <a:latin typeface="Aptos" panose="020B0004020202020204" pitchFamily="34" charset="0"/>
              </a:rPr>
              <a:t> </a:t>
            </a:r>
            <a:r>
              <a:rPr lang="en-US" altLang="zh-CN" sz="4000" b="1" dirty="0">
                <a:latin typeface="Aptos" panose="020B0004020202020204" pitchFamily="34" charset="0"/>
              </a:rPr>
              <a:t>Update</a:t>
            </a:r>
          </a:p>
          <a:p>
            <a:pPr algn="ctr"/>
            <a:endParaRPr lang="en-US" altLang="zh-CN" sz="3200" dirty="0">
              <a:latin typeface="Aptos" panose="020B0004020202020204" pitchFamily="34" charset="0"/>
            </a:endParaRPr>
          </a:p>
          <a:p>
            <a:pPr algn="ctr"/>
            <a:r>
              <a:rPr lang="en-US" altLang="zh-CN" sz="3200" dirty="0">
                <a:latin typeface="Aptos" panose="020B0004020202020204" pitchFamily="34" charset="0"/>
              </a:rPr>
              <a:t>2025/01/10</a:t>
            </a:r>
            <a:endParaRPr lang="en-US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7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9BEDFD-2BBC-834D-A3B8-24BE125D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29771"/>
            <a:ext cx="5486400" cy="548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254200-B3AF-3346-8539-26F0C4D17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52614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54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876FD-0B79-CEE8-E62F-276EA1D1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47D559-4ECC-995C-D8E1-6408E095A805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57F9CA-3E03-C8DB-F2FB-3F91C85C6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3" y="1549690"/>
            <a:ext cx="11650609" cy="31234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2093BD-5021-8444-B5F8-88BA65392A3B}"/>
              </a:ext>
            </a:extLst>
          </p:cNvPr>
          <p:cNvSpPr txBox="1"/>
          <p:nvPr/>
        </p:nvSpPr>
        <p:spPr>
          <a:xfrm>
            <a:off x="753762" y="5176374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 (chao1):</a:t>
            </a:r>
          </a:p>
          <a:p>
            <a:r>
              <a:rPr kumimoji="1" lang="en-US" altLang="zh-CN" dirty="0"/>
              <a:t>Alpha</a:t>
            </a:r>
            <a:br>
              <a:rPr kumimoji="1" lang="en-US" altLang="zh-CN" dirty="0"/>
            </a:br>
            <a:r>
              <a:rPr kumimoji="1" lang="zh-CN" altLang="en-US" dirty="0"/>
              <a:t>衡量不同组别（</a:t>
            </a:r>
            <a:r>
              <a:rPr kumimoji="1" lang="en-US" altLang="zh-CN" dirty="0"/>
              <a:t>CD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UC</a:t>
            </a:r>
            <a:r>
              <a:rPr kumimoji="1" lang="zh-CN" altLang="en-US" dirty="0"/>
              <a:t>、健康对照组）</a:t>
            </a:r>
            <a:br>
              <a:rPr kumimoji="1" lang="en-US" altLang="zh-CN" dirty="0"/>
            </a:br>
            <a:r>
              <a:rPr kumimoji="1" lang="zh-CN" altLang="en-US" dirty="0"/>
              <a:t>肠道微生物群的丰富度（即物种数量）。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BDB3CA-9524-A548-80D0-622E0BAE1A27}"/>
              </a:ext>
            </a:extLst>
          </p:cNvPr>
          <p:cNvSpPr txBox="1"/>
          <p:nvPr/>
        </p:nvSpPr>
        <p:spPr>
          <a:xfrm>
            <a:off x="5093412" y="5176375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bray-</a:t>
            </a:r>
            <a:r>
              <a:rPr kumimoji="1" lang="en-US" altLang="zh-CN" dirty="0" err="1"/>
              <a:t>curtis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:</a:t>
            </a:r>
            <a:br>
              <a:rPr kumimoji="1" lang="en-US" altLang="zh-CN" dirty="0"/>
            </a:br>
            <a:r>
              <a:rPr kumimoji="1" lang="en-US" altLang="zh-CN" dirty="0"/>
              <a:t>Beta</a:t>
            </a:r>
            <a:br>
              <a:rPr kumimoji="1" lang="en-US" altLang="zh-CN" dirty="0"/>
            </a:br>
            <a:r>
              <a:rPr kumimoji="1" lang="zh-CN" altLang="en-US" dirty="0"/>
              <a:t>衡量两个样本间物种组成的差异</a:t>
            </a:r>
            <a:br>
              <a:rPr kumimoji="1" lang="en-US" altLang="zh-CN" dirty="0"/>
            </a:br>
            <a:r>
              <a:rPr kumimoji="1" lang="zh-CN" altLang="en-US" dirty="0"/>
              <a:t>（</a:t>
            </a:r>
            <a:r>
              <a:rPr kumimoji="1" lang="en-US" altLang="zh-CN" dirty="0"/>
              <a:t>0=</a:t>
            </a:r>
            <a:r>
              <a:rPr kumimoji="1" lang="zh-CN" altLang="en-US" dirty="0"/>
              <a:t>完全相同，</a:t>
            </a:r>
            <a:r>
              <a:rPr kumimoji="1" lang="en-US" altLang="zh-CN" dirty="0"/>
              <a:t>1=</a:t>
            </a:r>
            <a:r>
              <a:rPr kumimoji="1" lang="zh-CN" altLang="en-US" dirty="0"/>
              <a:t>完全不同）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BAEC77-CF1B-EE45-8918-7E2C72E67EE0}"/>
              </a:ext>
            </a:extLst>
          </p:cNvPr>
          <p:cNvSpPr txBox="1"/>
          <p:nvPr/>
        </p:nvSpPr>
        <p:spPr>
          <a:xfrm>
            <a:off x="8509732" y="5176375"/>
            <a:ext cx="338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Intra:</a:t>
            </a:r>
            <a:r>
              <a:rPr kumimoji="1" lang="zh-CN" altLang="en-US" dirty="0"/>
              <a:t>纵向，不同时间点，</a:t>
            </a:r>
            <a:br>
              <a:rPr kumimoji="1" lang="en-US" altLang="zh-CN" dirty="0"/>
            </a:br>
            <a:r>
              <a:rPr kumimoji="1" lang="zh-CN" altLang="en-US" dirty="0"/>
              <a:t>同一样本之间的</a:t>
            </a:r>
            <a:r>
              <a:rPr kumimoji="1" lang="en-US" altLang="zh-CN" dirty="0"/>
              <a:t>bray-</a:t>
            </a:r>
            <a:r>
              <a:rPr kumimoji="1" lang="en-US" altLang="zh-CN" dirty="0" err="1"/>
              <a:t>curtis</a:t>
            </a:r>
            <a:r>
              <a:rPr kumimoji="1" lang="zh-CN" altLang="en-US" dirty="0"/>
              <a:t> 距离</a:t>
            </a:r>
            <a:br>
              <a:rPr kumimoji="1" lang="en-US" altLang="zh-CN" dirty="0"/>
            </a:br>
            <a:r>
              <a:rPr kumimoji="1" lang="en-US" altLang="zh-CN" dirty="0"/>
              <a:t>Inter:</a:t>
            </a:r>
            <a:r>
              <a:rPr kumimoji="1" lang="zh-CN" altLang="en-US" dirty="0"/>
              <a:t>横向，同一时间点，</a:t>
            </a:r>
            <a:br>
              <a:rPr kumimoji="1" lang="en-US" altLang="zh-CN" dirty="0"/>
            </a:br>
            <a:r>
              <a:rPr kumimoji="1" lang="zh-CN" altLang="en-US" dirty="0"/>
              <a:t>不同样本之间的</a:t>
            </a:r>
            <a:r>
              <a:rPr kumimoji="1" lang="en-US" altLang="zh-CN" dirty="0"/>
              <a:t>bray-</a:t>
            </a:r>
            <a:r>
              <a:rPr kumimoji="1" lang="en-US" altLang="zh-CN" dirty="0" err="1"/>
              <a:t>curtis</a:t>
            </a:r>
            <a:r>
              <a:rPr kumimoji="1" lang="zh-CN" altLang="en-US" dirty="0"/>
              <a:t> 距离</a:t>
            </a:r>
          </a:p>
        </p:txBody>
      </p:sp>
    </p:spTree>
    <p:extLst>
      <p:ext uri="{BB962C8B-B14F-4D97-AF65-F5344CB8AC3E}">
        <p14:creationId xmlns:p14="http://schemas.microsoft.com/office/powerpoint/2010/main" val="354484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AC3C85-001C-8845-BA57-BACED098F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569686"/>
            <a:ext cx="5486400" cy="548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CB57C2-9193-6444-AE23-516F8B8F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14" y="569686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8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07C97D-16CD-B847-8ACB-F8C494FD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0" y="463378"/>
            <a:ext cx="7315200" cy="5486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DA55F9-84AF-274A-8665-CD2C3F492F74}"/>
              </a:ext>
            </a:extLst>
          </p:cNvPr>
          <p:cNvSpPr txBox="1"/>
          <p:nvPr/>
        </p:nvSpPr>
        <p:spPr>
          <a:xfrm>
            <a:off x="8019535" y="1445741"/>
            <a:ext cx="338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我的研究中采用：</a:t>
            </a:r>
            <a:br>
              <a:rPr kumimoji="1" lang="en-US" altLang="zh-CN" dirty="0"/>
            </a:br>
            <a:r>
              <a:rPr kumimoji="1" lang="en-US" altLang="zh-CN" dirty="0"/>
              <a:t>Inter</a:t>
            </a:r>
            <a:r>
              <a:rPr kumimoji="1" lang="zh-CN" altLang="en-US" dirty="0"/>
              <a:t>：横向，即同一时间点，</a:t>
            </a:r>
            <a:br>
              <a:rPr kumimoji="1" lang="en-US" altLang="zh-CN" dirty="0"/>
            </a:br>
            <a:r>
              <a:rPr kumimoji="1" lang="zh-CN" altLang="en-US" dirty="0"/>
              <a:t>不同样本之间的</a:t>
            </a:r>
            <a:r>
              <a:rPr kumimoji="1" lang="en-US" altLang="zh-CN" dirty="0"/>
              <a:t>bray-</a:t>
            </a:r>
            <a:r>
              <a:rPr kumimoji="1" lang="en-US" altLang="zh-CN" dirty="0" err="1"/>
              <a:t>curtis</a:t>
            </a:r>
            <a:r>
              <a:rPr kumimoji="1" lang="zh-CN" altLang="en-US" dirty="0"/>
              <a:t> 距离</a:t>
            </a:r>
            <a:br>
              <a:rPr kumimoji="1" lang="en-US" altLang="zh-CN" dirty="0"/>
            </a:br>
            <a:r>
              <a:rPr kumimoji="1" lang="en-US" altLang="zh-CN" dirty="0"/>
              <a:t>Within == Inter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3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218A6DB-1AE5-3942-E531-923AE2E58B78}"/>
              </a:ext>
            </a:extLst>
          </p:cNvPr>
          <p:cNvSpPr/>
          <p:nvPr/>
        </p:nvSpPr>
        <p:spPr>
          <a:xfrm>
            <a:off x="2333302" y="3942607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23E3D6-383D-3FAB-0603-EEB85A39EFAD}"/>
              </a:ext>
            </a:extLst>
          </p:cNvPr>
          <p:cNvSpPr/>
          <p:nvPr/>
        </p:nvSpPr>
        <p:spPr>
          <a:xfrm>
            <a:off x="1545440" y="1617075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2A043-349F-E91D-5E2E-0D2CB659D1F1}"/>
              </a:ext>
            </a:extLst>
          </p:cNvPr>
          <p:cNvSpPr txBox="1"/>
          <p:nvPr/>
        </p:nvSpPr>
        <p:spPr>
          <a:xfrm>
            <a:off x="1638578" y="1845707"/>
            <a:ext cx="441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Relative Abundance of Bacterial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7D57A-2778-D952-C054-045CE660B605}"/>
              </a:ext>
            </a:extLst>
          </p:cNvPr>
          <p:cNvSpPr txBox="1"/>
          <p:nvPr/>
        </p:nvSpPr>
        <p:spPr>
          <a:xfrm>
            <a:off x="9024136" y="1995589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07D892-AE94-5C13-4F2C-61AEA0F4AC7B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95F34-575A-2110-4FB5-DF2E2B3FF3C6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Microbiome Analysis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D764CE-2D7C-D20C-9337-6F4CE32773E9}"/>
              </a:ext>
            </a:extLst>
          </p:cNvPr>
          <p:cNvSpPr/>
          <p:nvPr/>
        </p:nvSpPr>
        <p:spPr>
          <a:xfrm>
            <a:off x="2333302" y="2889281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A24EF-8BE9-38A0-B207-5CAC0EABF768}"/>
              </a:ext>
            </a:extLst>
          </p:cNvPr>
          <p:cNvSpPr txBox="1"/>
          <p:nvPr/>
        </p:nvSpPr>
        <p:spPr>
          <a:xfrm>
            <a:off x="3067680" y="3003065"/>
            <a:ext cx="15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Filtering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84B4E5-84A0-C1B6-D122-4DA96A8841F4}"/>
              </a:ext>
            </a:extLst>
          </p:cNvPr>
          <p:cNvCxnSpPr>
            <a:cxnSpLocks/>
          </p:cNvCxnSpPr>
          <p:nvPr/>
        </p:nvCxnSpPr>
        <p:spPr>
          <a:xfrm>
            <a:off x="3842467" y="2438165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27B6B9-01AA-2DC2-0BC7-43E251264CAF}"/>
              </a:ext>
            </a:extLst>
          </p:cNvPr>
          <p:cNvCxnSpPr>
            <a:cxnSpLocks/>
          </p:cNvCxnSpPr>
          <p:nvPr/>
        </p:nvCxnSpPr>
        <p:spPr>
          <a:xfrm>
            <a:off x="3856431" y="3486181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50DAA8-9010-18EE-D54F-A50154C79252}"/>
              </a:ext>
            </a:extLst>
          </p:cNvPr>
          <p:cNvSpPr txBox="1"/>
          <p:nvPr/>
        </p:nvSpPr>
        <p:spPr>
          <a:xfrm>
            <a:off x="2942031" y="40597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MaAsLin2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C20B6-417C-86D6-836E-5B8895DCFD81}"/>
              </a:ext>
            </a:extLst>
          </p:cNvPr>
          <p:cNvCxnSpPr>
            <a:cxnSpLocks/>
          </p:cNvCxnSpPr>
          <p:nvPr/>
        </p:nvCxnSpPr>
        <p:spPr>
          <a:xfrm>
            <a:off x="3842467" y="4557456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3167420-1ABA-6839-164C-ED11230E69BC}"/>
              </a:ext>
            </a:extLst>
          </p:cNvPr>
          <p:cNvSpPr/>
          <p:nvPr/>
        </p:nvSpPr>
        <p:spPr>
          <a:xfrm>
            <a:off x="1543468" y="5029576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E5649-C707-7AC6-8E74-079BCCBF5158}"/>
              </a:ext>
            </a:extLst>
          </p:cNvPr>
          <p:cNvSpPr txBox="1"/>
          <p:nvPr/>
        </p:nvSpPr>
        <p:spPr>
          <a:xfrm>
            <a:off x="1724516" y="5258208"/>
            <a:ext cx="423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CD-enriched and CD-depleted Species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26DA08-55E8-3FCE-FF17-EA9C0FBB279C}"/>
              </a:ext>
            </a:extLst>
          </p:cNvPr>
          <p:cNvSpPr/>
          <p:nvPr/>
        </p:nvSpPr>
        <p:spPr>
          <a:xfrm>
            <a:off x="7689825" y="2285186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Venn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0521DD-FC67-3677-044B-1465715EA4C4}"/>
              </a:ext>
            </a:extLst>
          </p:cNvPr>
          <p:cNvSpPr txBox="1"/>
          <p:nvPr/>
        </p:nvSpPr>
        <p:spPr>
          <a:xfrm>
            <a:off x="9036836" y="3192642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0BC4C3-6E72-F664-70B6-B1CA0F3A7D11}"/>
              </a:ext>
            </a:extLst>
          </p:cNvPr>
          <p:cNvSpPr/>
          <p:nvPr/>
        </p:nvSpPr>
        <p:spPr>
          <a:xfrm>
            <a:off x="7689825" y="3391071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Bar Plots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586F4-28E1-EE18-DF49-81BAA40B31A0}"/>
              </a:ext>
            </a:extLst>
          </p:cNvPr>
          <p:cNvSpPr txBox="1"/>
          <p:nvPr/>
        </p:nvSpPr>
        <p:spPr>
          <a:xfrm>
            <a:off x="9028249" y="4389695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7E16BA-609B-235C-EC8E-F4C23423F008}"/>
              </a:ext>
            </a:extLst>
          </p:cNvPr>
          <p:cNvSpPr/>
          <p:nvPr/>
        </p:nvSpPr>
        <p:spPr>
          <a:xfrm>
            <a:off x="7689825" y="4460577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Heatmap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5AFA589A-B326-8481-7CEF-7A41EF3E76F1}"/>
              </a:ext>
            </a:extLst>
          </p:cNvPr>
          <p:cNvSpPr/>
          <p:nvPr/>
        </p:nvSpPr>
        <p:spPr>
          <a:xfrm>
            <a:off x="6141466" y="2133365"/>
            <a:ext cx="297434" cy="312484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30335D-9D72-F27B-C0E8-ED1B100E74A9}"/>
              </a:ext>
            </a:extLst>
          </p:cNvPr>
          <p:cNvCxnSpPr>
            <a:cxnSpLocks/>
          </p:cNvCxnSpPr>
          <p:nvPr/>
        </p:nvCxnSpPr>
        <p:spPr>
          <a:xfrm>
            <a:off x="6438900" y="3689521"/>
            <a:ext cx="7506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6608EDC-3266-C990-7F79-02687078FC4B}"/>
              </a:ext>
            </a:extLst>
          </p:cNvPr>
          <p:cNvCxnSpPr/>
          <p:nvPr/>
        </p:nvCxnSpPr>
        <p:spPr>
          <a:xfrm>
            <a:off x="7189539" y="2583636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4FC7A4A-5F1F-D05A-94F9-89B6E478D038}"/>
              </a:ext>
            </a:extLst>
          </p:cNvPr>
          <p:cNvCxnSpPr/>
          <p:nvPr/>
        </p:nvCxnSpPr>
        <p:spPr>
          <a:xfrm>
            <a:off x="7189539" y="3689521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7A748B-7043-3670-11AC-855E3F4D6638}"/>
              </a:ext>
            </a:extLst>
          </p:cNvPr>
          <p:cNvCxnSpPr/>
          <p:nvPr/>
        </p:nvCxnSpPr>
        <p:spPr>
          <a:xfrm>
            <a:off x="7189539" y="4783014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D09313-1253-86DC-0B31-2DBA0C7B36EB}"/>
              </a:ext>
            </a:extLst>
          </p:cNvPr>
          <p:cNvCxnSpPr/>
          <p:nvPr/>
        </p:nvCxnSpPr>
        <p:spPr>
          <a:xfrm>
            <a:off x="7187021" y="2583636"/>
            <a:ext cx="0" cy="2199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1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, 维恩图&#10;&#10;描述已自动生成">
            <a:extLst>
              <a:ext uri="{FF2B5EF4-FFF2-40B4-BE49-F238E27FC236}">
                <a16:creationId xmlns:a16="http://schemas.microsoft.com/office/drawing/2014/main" id="{50CC7E1B-20FC-7469-DB12-7B14E51B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/>
          <a:stretch/>
        </p:blipFill>
        <p:spPr>
          <a:xfrm>
            <a:off x="705850" y="1625600"/>
            <a:ext cx="5028201" cy="4794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4B8102-893B-FA8C-91D2-E28AD132B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/>
          <a:stretch/>
        </p:blipFill>
        <p:spPr>
          <a:xfrm>
            <a:off x="6457950" y="1625600"/>
            <a:ext cx="5028201" cy="4794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7DB28-CCA3-6B49-A503-3AD46FF1E119}"/>
              </a:ext>
            </a:extLst>
          </p:cNvPr>
          <p:cNvSpPr txBox="1"/>
          <p:nvPr/>
        </p:nvSpPr>
        <p:spPr>
          <a:xfrm>
            <a:off x="2684010" y="1189072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Unfiltered</a:t>
            </a:r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3758E-5EE3-C946-DE0B-248A41C25C49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799B1-E5B1-08B9-0B33-876DD3DCA34F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Venn Diagram for Bacterial Species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DD2D71E-4049-7E82-7222-261B5C1B5045}"/>
              </a:ext>
            </a:extLst>
          </p:cNvPr>
          <p:cNvSpPr txBox="1"/>
          <p:nvPr/>
        </p:nvSpPr>
        <p:spPr>
          <a:xfrm>
            <a:off x="8043425" y="1148547"/>
            <a:ext cx="265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qvalue</a:t>
            </a:r>
            <a:r>
              <a:rPr lang="en-US" altLang="zh-CN" dirty="0"/>
              <a:t>&lt;0. 25)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4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3C168-7F01-F445-8816-EDBAF883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DE13FB-1D2C-0241-9377-C20944DAE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5133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F2F91D-FFFE-DE4D-B810-48962582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798" y="1492487"/>
            <a:ext cx="4747741" cy="47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E4746D8-9EF4-3925-672A-FFC196D003C1}"/>
              </a:ext>
            </a:extLst>
          </p:cNvPr>
          <p:cNvSpPr txBox="1"/>
          <p:nvPr/>
        </p:nvSpPr>
        <p:spPr>
          <a:xfrm>
            <a:off x="2009322" y="1234229"/>
            <a:ext cx="2695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AB6355"/>
                </a:solidFill>
                <a:latin typeface="Aptos" panose="020B0004020202020204" pitchFamily="34" charset="0"/>
              </a:rPr>
              <a:t>CD-enriched bacteria</a:t>
            </a:r>
            <a:endParaRPr lang="zh-CN" altLang="en-US" sz="2000" b="1" dirty="0">
              <a:solidFill>
                <a:srgbClr val="AB6355"/>
              </a:solidFill>
              <a:latin typeface="Aptos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1246C6-B493-D223-72F0-657CDC435B58}"/>
              </a:ext>
            </a:extLst>
          </p:cNvPr>
          <p:cNvSpPr txBox="1"/>
          <p:nvPr/>
        </p:nvSpPr>
        <p:spPr>
          <a:xfrm>
            <a:off x="7716005" y="1273106"/>
            <a:ext cx="270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90A5A7"/>
                </a:solidFill>
                <a:latin typeface="Aptos" panose="020B0004020202020204" pitchFamily="34" charset="0"/>
              </a:rPr>
              <a:t>CD-depleted bacteria</a:t>
            </a:r>
            <a:endParaRPr lang="zh-CN" altLang="en-US" sz="2000" b="1" dirty="0">
              <a:solidFill>
                <a:srgbClr val="90A5A7"/>
              </a:solidFill>
              <a:latin typeface="Aptos" panose="020B00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BB012BE-6FAF-75E9-85DB-FDB70816B3DA}"/>
              </a:ext>
            </a:extLst>
          </p:cNvPr>
          <p:cNvGrpSpPr/>
          <p:nvPr/>
        </p:nvGrpSpPr>
        <p:grpSpPr>
          <a:xfrm>
            <a:off x="319699" y="2048520"/>
            <a:ext cx="5485157" cy="4572009"/>
            <a:chOff x="83938" y="1399027"/>
            <a:chExt cx="5485157" cy="4572009"/>
          </a:xfrm>
        </p:grpSpPr>
        <p:pic>
          <p:nvPicPr>
            <p:cNvPr id="6" name="图片 5" descr="图表, 条形图&#10;&#10;描述已自动生成">
              <a:extLst>
                <a:ext uri="{FF2B5EF4-FFF2-40B4-BE49-F238E27FC236}">
                  <a16:creationId xmlns:a16="http://schemas.microsoft.com/office/drawing/2014/main" id="{EBB95138-08AB-3145-BAA1-06736CF6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5" y="1399027"/>
              <a:ext cx="5257810" cy="457200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E5F25C3-C65C-03BF-8CF3-C1FAD535D206}"/>
                </a:ext>
              </a:extLst>
            </p:cNvPr>
            <p:cNvSpPr txBox="1"/>
            <p:nvPr/>
          </p:nvSpPr>
          <p:spPr>
            <a:xfrm>
              <a:off x="575333" y="454756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CE4A8"/>
                  </a:solidFill>
                  <a:latin typeface="Aptos" panose="020B0004020202020204" pitchFamily="34" charset="0"/>
                </a:rPr>
                <a:t>36</a:t>
              </a:r>
              <a:endParaRPr lang="zh-CN" altLang="en-US" b="1" dirty="0">
                <a:solidFill>
                  <a:srgbClr val="FCE4A8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6B561D-BB68-32D2-0845-FFB83A44FF32}"/>
                </a:ext>
              </a:extLst>
            </p:cNvPr>
            <p:cNvSpPr txBox="1"/>
            <p:nvPr/>
          </p:nvSpPr>
          <p:spPr>
            <a:xfrm>
              <a:off x="83938" y="5169016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85A894"/>
                  </a:solidFill>
                  <a:latin typeface="Aptos" panose="020B0004020202020204" pitchFamily="34" charset="0"/>
                </a:rPr>
                <a:t>68</a:t>
              </a:r>
              <a:endParaRPr lang="zh-CN" altLang="en-US" b="1" dirty="0">
                <a:solidFill>
                  <a:srgbClr val="85A894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28774D4-34F6-C134-092F-B752EF2E866B}"/>
                </a:ext>
              </a:extLst>
            </p:cNvPr>
            <p:cNvSpPr txBox="1"/>
            <p:nvPr/>
          </p:nvSpPr>
          <p:spPr>
            <a:xfrm>
              <a:off x="513706" y="4858290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3E6B7E"/>
                  </a:solidFill>
                  <a:latin typeface="Aptos" panose="020B0004020202020204" pitchFamily="34" charset="0"/>
                </a:rPr>
                <a:t>40</a:t>
              </a:r>
              <a:endParaRPr lang="zh-CN" altLang="en-US" b="1" dirty="0">
                <a:solidFill>
                  <a:srgbClr val="3E6B7E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0457904-04A2-0833-6731-D332D6B6E28F}"/>
              </a:ext>
            </a:extLst>
          </p:cNvPr>
          <p:cNvGrpSpPr/>
          <p:nvPr/>
        </p:nvGrpSpPr>
        <p:grpSpPr>
          <a:xfrm>
            <a:off x="6068904" y="2048520"/>
            <a:ext cx="5627017" cy="4572009"/>
            <a:chOff x="6051400" y="1399027"/>
            <a:chExt cx="5627017" cy="4572009"/>
          </a:xfrm>
        </p:grpSpPr>
        <p:pic>
          <p:nvPicPr>
            <p:cNvPr id="3" name="图片 2" descr="图表, 条形图&#10;&#10;描述已自动生成">
              <a:extLst>
                <a:ext uri="{FF2B5EF4-FFF2-40B4-BE49-F238E27FC236}">
                  <a16:creationId xmlns:a16="http://schemas.microsoft.com/office/drawing/2014/main" id="{344994E6-EA63-E4D6-EC6E-8ACB44CE3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607" y="1399027"/>
              <a:ext cx="5257810" cy="457200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72050AE-084C-F908-6F90-75C1DADDB5AC}"/>
                </a:ext>
              </a:extLst>
            </p:cNvPr>
            <p:cNvSpPr txBox="1"/>
            <p:nvPr/>
          </p:nvSpPr>
          <p:spPr>
            <a:xfrm>
              <a:off x="6709768" y="455624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CE4A8"/>
                  </a:solidFill>
                  <a:latin typeface="Aptos" panose="020B0004020202020204" pitchFamily="34" charset="0"/>
                </a:rPr>
                <a:t>159</a:t>
              </a:r>
              <a:endParaRPr lang="zh-CN" altLang="en-US" b="1" dirty="0">
                <a:solidFill>
                  <a:srgbClr val="FCE4A8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31EDCCC-95CF-0451-270F-A8FBCA42AEFE}"/>
                </a:ext>
              </a:extLst>
            </p:cNvPr>
            <p:cNvSpPr txBox="1"/>
            <p:nvPr/>
          </p:nvSpPr>
          <p:spPr>
            <a:xfrm>
              <a:off x="6051400" y="51685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85A894"/>
                  </a:solidFill>
                  <a:latin typeface="Aptos" panose="020B0004020202020204" pitchFamily="34" charset="0"/>
                </a:rPr>
                <a:t>390</a:t>
              </a:r>
              <a:endParaRPr lang="zh-CN" altLang="en-US" b="1" dirty="0">
                <a:solidFill>
                  <a:srgbClr val="85A894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7A8CB60-87B7-C739-6FC6-CD9EF6E60151}"/>
                </a:ext>
              </a:extLst>
            </p:cNvPr>
            <p:cNvSpPr txBox="1"/>
            <p:nvPr/>
          </p:nvSpPr>
          <p:spPr>
            <a:xfrm>
              <a:off x="6215992" y="4857823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3E6B7E"/>
                  </a:solidFill>
                  <a:latin typeface="Aptos" panose="020B0004020202020204" pitchFamily="34" charset="0"/>
                </a:rPr>
                <a:t>332</a:t>
              </a:r>
              <a:endParaRPr lang="zh-CN" altLang="en-US" b="1" dirty="0">
                <a:solidFill>
                  <a:srgbClr val="3E6B7E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2F153C-522F-961A-A35E-AB48D4BE8510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CA503-E0FA-6898-8EB3-F99C7513255D}"/>
              </a:ext>
            </a:extLst>
          </p:cNvPr>
          <p:cNvSpPr txBox="1"/>
          <p:nvPr/>
        </p:nvSpPr>
        <p:spPr>
          <a:xfrm>
            <a:off x="-107452" y="176453"/>
            <a:ext cx="1206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2"/>
                </a:solidFill>
              </a:rPr>
              <a:t>Comparison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of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CD-enriched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CD-depleted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species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among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AUS,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HK,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KM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96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5AF343-2FCD-EA43-A145-EC343561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2" y="1702254"/>
            <a:ext cx="3456000" cy="10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50BDD1-6264-764F-B43E-583F6250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" y="622254"/>
            <a:ext cx="3456000" cy="10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A969FA-D0F1-DD47-8D16-66D00BBE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619375"/>
            <a:ext cx="42386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7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BF000B5F-E0CA-1549-ABE6-4348F350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68" y="638770"/>
            <a:ext cx="1275158" cy="127515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7C71EF3-52D6-044B-B591-DAEAE94D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54" y="623884"/>
            <a:ext cx="1263252" cy="126325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017AD2A-E86B-FD46-88D6-46E0ACCC5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768" y="622694"/>
            <a:ext cx="1263253" cy="12632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A27170-3BD8-DD48-9DFC-964CD89ED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1371600"/>
            <a:ext cx="5486400" cy="54864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0582640-6341-6F42-ADE9-C2BB94F25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198" y="579834"/>
            <a:ext cx="1381125" cy="138112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CDEED3F-4D29-7345-A645-3DBA66470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336" y="638770"/>
            <a:ext cx="1263251" cy="1263251"/>
          </a:xfrm>
          <a:prstGeom prst="rect">
            <a:avLst/>
          </a:prstGeom>
        </p:spPr>
      </p:pic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D2250AA1-F3CF-FC4A-AF21-A176B28B6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36317"/>
              </p:ext>
            </p:extLst>
          </p:nvPr>
        </p:nvGraphicFramePr>
        <p:xfrm>
          <a:off x="6126068" y="1639885"/>
          <a:ext cx="7738203" cy="4351344"/>
        </p:xfrm>
        <a:graphic>
          <a:graphicData uri="http://schemas.openxmlformats.org/drawingml/2006/table">
            <a:tbl>
              <a:tblPr/>
              <a:tblGrid>
                <a:gridCol w="2579401">
                  <a:extLst>
                    <a:ext uri="{9D8B030D-6E8A-4147-A177-3AD203B41FA5}">
                      <a16:colId xmlns:a16="http://schemas.microsoft.com/office/drawing/2014/main" val="3473762222"/>
                    </a:ext>
                  </a:extLst>
                </a:gridCol>
                <a:gridCol w="2579401">
                  <a:extLst>
                    <a:ext uri="{9D8B030D-6E8A-4147-A177-3AD203B41FA5}">
                      <a16:colId xmlns:a16="http://schemas.microsoft.com/office/drawing/2014/main" val="2951688704"/>
                    </a:ext>
                  </a:extLst>
                </a:gridCol>
                <a:gridCol w="2579401">
                  <a:extLst>
                    <a:ext uri="{9D8B030D-6E8A-4147-A177-3AD203B41FA5}">
                      <a16:colId xmlns:a16="http://schemas.microsoft.com/office/drawing/2014/main" val="2513517659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Comparison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P_Value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Statistic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5103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1 vs 2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4.84600464899138e-08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5280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29284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1 vs 3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4.69278734666627e-05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6708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49753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1 vs 4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0.16759359696115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3826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9693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1 vs 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0.13372036842916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7285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23299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1 vs 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3.09661002627813e-07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4772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67047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2 vs 3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7.85152216398767e-05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1464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64234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2 vs 4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2.04045575238199e-08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634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31544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2 vs 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5.93933372017608e-05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1946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743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2 vs 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0.964682568386495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1545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99098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3 vs 4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0.000126758384215804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1431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109246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3 vs 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0.164458264798622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3955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076576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3 vs 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0.0141184898537886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2750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5567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4 vs 5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0.138221665415586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3452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48038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4 vs 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1.74948754378218e-06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2273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69837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Verdana" panose="020B0604030504040204" pitchFamily="34" charset="0"/>
                        </a:rPr>
                        <a:t>5 vs 6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  <a:latin typeface="Verdana" panose="020B0604030504040204" pitchFamily="34" charset="0"/>
                        </a:rPr>
                        <a:t>0.0104817392871642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effectLst/>
                          <a:latin typeface="Verdana" panose="020B0604030504040204" pitchFamily="34" charset="0"/>
                        </a:rPr>
                        <a:t>3574</a:t>
                      </a:r>
                    </a:p>
                  </a:txBody>
                  <a:tcPr marL="35046" marR="35046" marT="35046" marB="3504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035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74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">
            <a:extLst>
              <a:ext uri="{FF2B5EF4-FFF2-40B4-BE49-F238E27FC236}">
                <a16:creationId xmlns:a16="http://schemas.microsoft.com/office/drawing/2014/main" id="{14217236-6FBF-A32D-E7BC-3CE525555F05}"/>
              </a:ext>
            </a:extLst>
          </p:cNvPr>
          <p:cNvGrpSpPr/>
          <p:nvPr/>
        </p:nvGrpSpPr>
        <p:grpSpPr>
          <a:xfrm>
            <a:off x="703478" y="783962"/>
            <a:ext cx="3580988" cy="4481702"/>
            <a:chOff x="502820" y="2973896"/>
            <a:chExt cx="3204267" cy="3870183"/>
          </a:xfrm>
          <a:solidFill>
            <a:srgbClr val="F1B434"/>
          </a:solidFill>
        </p:grpSpPr>
        <p:pic>
          <p:nvPicPr>
            <p:cNvPr id="18" name="Picture 4" descr="East Asia Single States Political Map Stock Illustration - Download Image  Now - iStock">
              <a:extLst>
                <a:ext uri="{FF2B5EF4-FFF2-40B4-BE49-F238E27FC236}">
                  <a16:creationId xmlns:a16="http://schemas.microsoft.com/office/drawing/2014/main" id="{EF3D6086-BE9C-1EA3-9E05-53DFDCAA57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8" t="7132"/>
            <a:stretch/>
          </p:blipFill>
          <p:spPr bwMode="auto">
            <a:xfrm>
              <a:off x="502820" y="2973896"/>
              <a:ext cx="3204267" cy="3870183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BB6EBC6-C555-9227-CF4D-9F3AA8E43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0" r="4393" b="6383"/>
            <a:stretch/>
          </p:blipFill>
          <p:spPr bwMode="auto">
            <a:xfrm>
              <a:off x="2365156" y="4320477"/>
              <a:ext cx="742370" cy="778939"/>
            </a:xfrm>
            <a:prstGeom prst="rect">
              <a:avLst/>
            </a:prstGeom>
            <a:grpFill/>
            <a:ln>
              <a:solidFill>
                <a:srgbClr val="F1B434"/>
              </a:solidFill>
            </a:ln>
          </p:spPr>
        </p:pic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70BCB84D-998A-CE15-E651-50DC34565802}"/>
              </a:ext>
            </a:extLst>
          </p:cNvPr>
          <p:cNvSpPr txBox="1"/>
          <p:nvPr/>
        </p:nvSpPr>
        <p:spPr>
          <a:xfrm>
            <a:off x="4887512" y="232521"/>
            <a:ext cx="6941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605</a:t>
            </a:r>
            <a:r>
              <a:rPr lang="zh-CN" altLang="en-US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subjects</a:t>
            </a:r>
            <a:r>
              <a:rPr lang="zh-CN" altLang="en-US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from</a:t>
            </a:r>
            <a:r>
              <a:rPr lang="zh-CN" altLang="en-US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three</a:t>
            </a:r>
            <a:r>
              <a:rPr lang="zh-CN" altLang="en-US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regions</a:t>
            </a:r>
            <a:r>
              <a:rPr lang="zh-CN" altLang="en-US" sz="36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endParaRPr lang="en-CN" sz="3600" b="1" dirty="0">
              <a:solidFill>
                <a:srgbClr val="FFFFFF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3A59508D-8D4A-0D90-BCEC-84070B2A79E9}"/>
              </a:ext>
            </a:extLst>
          </p:cNvPr>
          <p:cNvSpPr txBox="1"/>
          <p:nvPr/>
        </p:nvSpPr>
        <p:spPr>
          <a:xfrm>
            <a:off x="4887512" y="1649674"/>
            <a:ext cx="2616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Kunming, China</a:t>
            </a:r>
            <a:r>
              <a:rPr lang="zh-CN" altLang="en-US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MC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)</a:t>
            </a:r>
          </a:p>
          <a:p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(Asian,</a:t>
            </a:r>
            <a:r>
              <a:rPr lang="zh-CN" altLang="en-US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Rural)</a:t>
            </a:r>
            <a:endParaRPr lang="en-CN" sz="2000" b="1" dirty="0">
              <a:solidFill>
                <a:srgbClr val="FFFFFF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DDF2B31-9AB3-ED7D-0955-432B51F7F300}"/>
              </a:ext>
            </a:extLst>
          </p:cNvPr>
          <p:cNvSpPr txBox="1"/>
          <p:nvPr/>
        </p:nvSpPr>
        <p:spPr>
          <a:xfrm>
            <a:off x="4887512" y="2670870"/>
            <a:ext cx="2011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Hong</a:t>
            </a:r>
            <a:r>
              <a:rPr lang="zh-CN" altLang="en-US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Kong</a:t>
            </a:r>
            <a:r>
              <a:rPr lang="zh-CN" altLang="en-US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(HK)</a:t>
            </a:r>
          </a:p>
          <a:p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(Asian,</a:t>
            </a:r>
            <a:r>
              <a:rPr lang="zh-CN" altLang="en-US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Urban)</a:t>
            </a:r>
            <a:endParaRPr lang="en-CN" sz="2000" b="1" dirty="0">
              <a:solidFill>
                <a:srgbClr val="FFFFFF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2E486D68-9788-C324-442E-51CAE45D488E}"/>
              </a:ext>
            </a:extLst>
          </p:cNvPr>
          <p:cNvSpPr txBox="1"/>
          <p:nvPr/>
        </p:nvSpPr>
        <p:spPr>
          <a:xfrm>
            <a:off x="4887512" y="4338089"/>
            <a:ext cx="2771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Australia</a:t>
            </a:r>
            <a:r>
              <a:rPr lang="zh-CN" altLang="en-US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(AUS)</a:t>
            </a:r>
          </a:p>
          <a:p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(Caucasian,</a:t>
            </a:r>
            <a:r>
              <a:rPr lang="zh-CN" altLang="en-US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Urban)</a:t>
            </a:r>
            <a:endParaRPr lang="en-CN" sz="2000" b="1" dirty="0">
              <a:solidFill>
                <a:srgbClr val="FFFFFF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4EB3889B-3D12-1CE5-91E2-1B901CED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93198"/>
              </p:ext>
            </p:extLst>
          </p:nvPr>
        </p:nvGraphicFramePr>
        <p:xfrm>
          <a:off x="7658860" y="1104456"/>
          <a:ext cx="4244664" cy="2160000"/>
        </p:xfrm>
        <a:graphic>
          <a:graphicData uri="http://schemas.openxmlformats.org/drawingml/2006/table">
            <a:tbl>
              <a:tblPr firstRow="1" bandRow="1"/>
              <a:tblGrid>
                <a:gridCol w="2339664">
                  <a:extLst>
                    <a:ext uri="{9D8B030D-6E8A-4147-A177-3AD203B41FA5}">
                      <a16:colId xmlns:a16="http://schemas.microsoft.com/office/drawing/2014/main" val="48434406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971390302"/>
                    </a:ext>
                  </a:extLst>
                </a:gridCol>
              </a:tblGrid>
              <a:tr h="7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86596"/>
                  </a:ext>
                </a:extLst>
              </a:tr>
              <a:tr h="7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Crohn’s</a:t>
                      </a:r>
                      <a:r>
                        <a:rPr lang="zh-CN" altLang="en-US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disease</a:t>
                      </a:r>
                      <a:endParaRPr lang="en-US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</a:t>
                      </a:r>
                      <a:endParaRPr lang="en-US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969309"/>
                  </a:ext>
                </a:extLst>
              </a:tr>
              <a:tr h="7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Controls</a:t>
                      </a:r>
                      <a:endParaRPr lang="en-CN" sz="18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1568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A02CC12-829B-5238-B79F-3F36151BEC88}"/>
              </a:ext>
            </a:extLst>
          </p:cNvPr>
          <p:cNvSpPr/>
          <p:nvPr/>
        </p:nvSpPr>
        <p:spPr>
          <a:xfrm>
            <a:off x="1814511" y="2366031"/>
            <a:ext cx="185738" cy="192515"/>
          </a:xfrm>
          <a:prstGeom prst="rect">
            <a:avLst/>
          </a:prstGeom>
          <a:solidFill>
            <a:srgbClr val="F1B435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rgbClr val="F1B435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4A733-EB94-285D-457A-79AE7F9316C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00249" y="1872746"/>
            <a:ext cx="2887263" cy="589543"/>
          </a:xfrm>
          <a:prstGeom prst="line">
            <a:avLst/>
          </a:prstGeom>
          <a:ln>
            <a:solidFill>
              <a:srgbClr val="F1B4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9668F54-CCB5-F2A4-ADB5-97827DB69FCD}"/>
              </a:ext>
            </a:extLst>
          </p:cNvPr>
          <p:cNvSpPr/>
          <p:nvPr/>
        </p:nvSpPr>
        <p:spPr>
          <a:xfrm>
            <a:off x="3052770" y="2589871"/>
            <a:ext cx="185738" cy="192515"/>
          </a:xfrm>
          <a:prstGeom prst="rect">
            <a:avLst/>
          </a:prstGeom>
          <a:solidFill>
            <a:srgbClr val="F1B435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84CA59-52D7-17AB-9C9F-21313D999159}"/>
              </a:ext>
            </a:extLst>
          </p:cNvPr>
          <p:cNvSpPr/>
          <p:nvPr/>
        </p:nvSpPr>
        <p:spPr>
          <a:xfrm>
            <a:off x="3495682" y="4804444"/>
            <a:ext cx="185738" cy="192515"/>
          </a:xfrm>
          <a:prstGeom prst="rect">
            <a:avLst/>
          </a:prstGeom>
          <a:solidFill>
            <a:srgbClr val="F1B435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C43FF7-5A1E-521B-4D93-2CF99D78F6EA}"/>
              </a:ext>
            </a:extLst>
          </p:cNvPr>
          <p:cNvCxnSpPr>
            <a:cxnSpLocks/>
          </p:cNvCxnSpPr>
          <p:nvPr/>
        </p:nvCxnSpPr>
        <p:spPr>
          <a:xfrm>
            <a:off x="3236875" y="2685361"/>
            <a:ext cx="1650637" cy="179435"/>
          </a:xfrm>
          <a:prstGeom prst="line">
            <a:avLst/>
          </a:prstGeom>
          <a:ln>
            <a:solidFill>
              <a:srgbClr val="F1B4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F75B37-EF47-7B9A-97EA-AC6A3DE6EF9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681420" y="4571267"/>
            <a:ext cx="1206092" cy="315111"/>
          </a:xfrm>
          <a:prstGeom prst="line">
            <a:avLst/>
          </a:prstGeom>
          <a:ln>
            <a:solidFill>
              <a:srgbClr val="F1B4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A68CF44-C358-A254-B899-E508B0AE5B5C}"/>
              </a:ext>
            </a:extLst>
          </p:cNvPr>
          <p:cNvSpPr txBox="1"/>
          <p:nvPr/>
        </p:nvSpPr>
        <p:spPr>
          <a:xfrm>
            <a:off x="6606371" y="5084096"/>
            <a:ext cx="5222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altLang="zh-CN" sz="1800" dirty="0">
                <a:effectLst/>
                <a:ea typeface="Calibri" panose="020F0502020204030204" pitchFamily="34" charset="0"/>
              </a:rPr>
              <a:t>CDAI</a:t>
            </a:r>
          </a:p>
          <a:p>
            <a:pPr marL="0" marR="0"/>
            <a:r>
              <a:rPr lang="en-US" altLang="zh-CN" sz="1800" dirty="0">
                <a:effectLst/>
                <a:ea typeface="Calibri" panose="020F0502020204030204" pitchFamily="34" charset="0"/>
              </a:rPr>
              <a:t>&lt; 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150 remission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 【inactive】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  <a:p>
            <a:pPr marL="0" marR="0"/>
            <a:r>
              <a:rPr lang="zh-CN" altLang="zh-CN" sz="1800" dirty="0">
                <a:effectLst/>
                <a:ea typeface="Calibri" panose="020F0502020204030204" pitchFamily="34" charset="0"/>
              </a:rPr>
              <a:t>150 to 219, mildly active disease; 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【active】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  <a:p>
            <a:r>
              <a:rPr lang="zh-CN" altLang="zh-CN" sz="1800" dirty="0">
                <a:effectLst/>
                <a:ea typeface="Calibri" panose="020F0502020204030204" pitchFamily="34" charset="0"/>
              </a:rPr>
              <a:t>220 to 450, moderately active disease; 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【active】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  <a:p>
            <a:r>
              <a:rPr lang="en-US" altLang="zh-CN" sz="1800" dirty="0">
                <a:effectLst/>
                <a:ea typeface="Calibri" panose="020F0502020204030204" pitchFamily="34" charset="0"/>
              </a:rPr>
              <a:t>&gt;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 450, severe disease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【active】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A4E9C-F50A-7E43-BCC9-D4B7251A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1FCFA1-0C11-AA40-AB54-E5432EEFF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493"/>
            <a:ext cx="5066507" cy="5066507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3FC71A-7EF8-F344-BEB4-F0C3913F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7250"/>
            <a:ext cx="1443037" cy="14430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35C041-CDA8-804C-AB24-E5DDB933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940593"/>
            <a:ext cx="1276350" cy="1276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04E419-C77C-2948-A805-F775D6AFF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696" y="910827"/>
            <a:ext cx="1335882" cy="13358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56644A-D4AC-2B4C-A438-39993803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277" y="1203325"/>
            <a:ext cx="957262" cy="95726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F26662C-4831-0D44-A688-B22A571E7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491" y="1212057"/>
            <a:ext cx="957262" cy="9572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C4E2EBA-888F-694C-AA51-6F0510EBC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705" y="1212057"/>
            <a:ext cx="957262" cy="957262"/>
          </a:xfrm>
          <a:prstGeom prst="rect">
            <a:avLst/>
          </a:prstGeom>
        </p:spPr>
      </p:pic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F02F1309-F3DA-7D4F-B3B7-D7279683B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048124"/>
              </p:ext>
            </p:extLst>
          </p:nvPr>
        </p:nvGraphicFramePr>
        <p:xfrm>
          <a:off x="6060231" y="1710531"/>
          <a:ext cx="5627784" cy="4474272"/>
        </p:xfrm>
        <a:graphic>
          <a:graphicData uri="http://schemas.openxmlformats.org/drawingml/2006/table">
            <a:tbl>
              <a:tblPr/>
              <a:tblGrid>
                <a:gridCol w="1875928">
                  <a:extLst>
                    <a:ext uri="{9D8B030D-6E8A-4147-A177-3AD203B41FA5}">
                      <a16:colId xmlns:a16="http://schemas.microsoft.com/office/drawing/2014/main" val="738789296"/>
                    </a:ext>
                  </a:extLst>
                </a:gridCol>
                <a:gridCol w="1875928">
                  <a:extLst>
                    <a:ext uri="{9D8B030D-6E8A-4147-A177-3AD203B41FA5}">
                      <a16:colId xmlns:a16="http://schemas.microsoft.com/office/drawing/2014/main" val="252482993"/>
                    </a:ext>
                  </a:extLst>
                </a:gridCol>
                <a:gridCol w="1875928">
                  <a:extLst>
                    <a:ext uri="{9D8B030D-6E8A-4147-A177-3AD203B41FA5}">
                      <a16:colId xmlns:a16="http://schemas.microsoft.com/office/drawing/2014/main" val="2542253733"/>
                    </a:ext>
                  </a:extLst>
                </a:gridCol>
              </a:tblGrid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Comparison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P_Value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Statistic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46637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1 vs 2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4.84600464899138e-08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5280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91379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1 vs 3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0.0035758990799614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4526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23754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1 vs 4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0.16759359696115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3826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4289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1 vs 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0.13372036842916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7285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91888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1 vs 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3.09661002627813e-07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4772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279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1 vs 7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0.000571622117726088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2100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191270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2 vs 3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4.72894689433981e-06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871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41960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2 vs 4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2.04045575238199e-08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634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19029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2 vs 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5.93933372017608e-05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1946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64787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2 vs 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0.964682568386495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1545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1241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2 vs 7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0.717506628613208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660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1032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3 vs 4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0.00528100166625685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1153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83905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3 vs 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0.272859176442194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2858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75658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3 vs 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0.000772380016820984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2141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11374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3 vs 7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0.00548215196472399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985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57736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4 vs 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0.138221665415586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3452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526119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4 vs 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1.74948754378218e-06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2273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51270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4 vs 7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4.73436517748851e-05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1060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673199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5 vs 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0.0104817392871642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3574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2406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5 vs 7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0.0451742523331871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1636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33274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Verdana" panose="020B0604030504040204" pitchFamily="34" charset="0"/>
                        </a:rPr>
                        <a:t>6 vs 7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>
                          <a:effectLst/>
                          <a:latin typeface="Verdana" panose="020B0604030504040204" pitchFamily="34" charset="0"/>
                        </a:rPr>
                        <a:t>0.52714860239079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effectLst/>
                          <a:latin typeface="Verdana" panose="020B0604030504040204" pitchFamily="34" charset="0"/>
                        </a:rPr>
                        <a:t>578</a:t>
                      </a:r>
                    </a:p>
                  </a:txBody>
                  <a:tcPr marL="25488" marR="25488" marT="25488" marB="2548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088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378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3D1B0-6FF8-454B-9250-5BA84D42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F95969-8BD0-694C-9BD6-6D1C27ED2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592" y="1654970"/>
            <a:ext cx="5109369" cy="510936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F02891-99F2-EF4C-9E90-83AF1B1E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8" y="1056083"/>
            <a:ext cx="969170" cy="9691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4D5BAA-D19D-A848-8F05-75FABF7A7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469" y="1056083"/>
            <a:ext cx="969170" cy="9691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2334AF-1085-6744-84BF-D3D4AE2A9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883" y="1072157"/>
            <a:ext cx="969170" cy="9691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3841FE-6972-6C4C-B887-8BCB93496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691" y="1056082"/>
            <a:ext cx="969171" cy="9691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46D173-B932-BE42-B485-FAF25B1B8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638" y="1223961"/>
            <a:ext cx="704850" cy="7048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2470A00-89C2-8A4F-B094-5EDDC6AB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703" y="1204317"/>
            <a:ext cx="704850" cy="7048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0FBE20-439C-6A49-ABBC-56AB068A7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838" y="1091800"/>
            <a:ext cx="969171" cy="9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8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F34FA-E882-AF6F-F9E5-EDE67977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萤幕画面&#10;&#10;低可信度描述已自动生成">
            <a:extLst>
              <a:ext uri="{FF2B5EF4-FFF2-40B4-BE49-F238E27FC236}">
                <a16:creationId xmlns:a16="http://schemas.microsoft.com/office/drawing/2014/main" id="{F51CE38D-1AB5-ED5F-051A-3B1922EB0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11" t="38771" r="5570" b="51087"/>
          <a:stretch/>
        </p:blipFill>
        <p:spPr>
          <a:xfrm>
            <a:off x="146731" y="4964203"/>
            <a:ext cx="485225" cy="18433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7526EE-65F8-A843-63EE-47CCBA0DBE3E}"/>
              </a:ext>
            </a:extLst>
          </p:cNvPr>
          <p:cNvSpPr txBox="1"/>
          <p:nvPr/>
        </p:nvSpPr>
        <p:spPr>
          <a:xfrm>
            <a:off x="9909003" y="364571"/>
            <a:ext cx="22829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AB6355"/>
                </a:solidFill>
                <a:latin typeface="Aptos" panose="020B0004020202020204" pitchFamily="34" charset="0"/>
              </a:rPr>
              <a:t>CD-enriched species</a:t>
            </a:r>
          </a:p>
          <a:p>
            <a:pPr algn="ctr"/>
            <a:r>
              <a:rPr lang="en-US" altLang="zh-CN" sz="1600" dirty="0">
                <a:solidFill>
                  <a:srgbClr val="AB6355"/>
                </a:solidFill>
                <a:latin typeface="Aptos" panose="020B0004020202020204" pitchFamily="34" charset="0"/>
              </a:rPr>
              <a:t>(n=6)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F14BC9-D863-38D1-1747-5388CEFF137A}"/>
              </a:ext>
            </a:extLst>
          </p:cNvPr>
          <p:cNvSpPr txBox="1"/>
          <p:nvPr/>
        </p:nvSpPr>
        <p:spPr>
          <a:xfrm>
            <a:off x="9931400" y="3614739"/>
            <a:ext cx="22914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0A5A7"/>
                </a:solidFill>
                <a:latin typeface="Aptos" panose="020B0004020202020204" pitchFamily="34" charset="0"/>
              </a:rPr>
              <a:t>CD-depleted species</a:t>
            </a:r>
          </a:p>
          <a:p>
            <a:pPr algn="ctr"/>
            <a:r>
              <a:rPr lang="en-US" altLang="zh-CN" sz="1600" dirty="0">
                <a:solidFill>
                  <a:srgbClr val="90A5A7"/>
                </a:solidFill>
                <a:latin typeface="Aptos" panose="020B0004020202020204" pitchFamily="34" charset="0"/>
              </a:rPr>
              <a:t>(n=114)</a:t>
            </a:r>
            <a:endParaRPr lang="zh-CN" altLang="en-US" sz="1600" dirty="0">
              <a:solidFill>
                <a:srgbClr val="90A5A7"/>
              </a:solidFill>
              <a:latin typeface="Aptos" panose="020B0004020202020204" pitchFamily="34" charset="0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9735B2C1-CCE8-3B4A-83D7-ED2D5410D2E2}"/>
              </a:ext>
            </a:extLst>
          </p:cNvPr>
          <p:cNvSpPr/>
          <p:nvPr/>
        </p:nvSpPr>
        <p:spPr>
          <a:xfrm>
            <a:off x="9543402" y="703897"/>
            <a:ext cx="386006" cy="6103697"/>
          </a:xfrm>
          <a:prstGeom prst="rightBrace">
            <a:avLst>
              <a:gd name="adj1" fmla="val 45126"/>
              <a:gd name="adj2" fmla="val 50000"/>
            </a:avLst>
          </a:prstGeom>
          <a:ln>
            <a:solidFill>
              <a:srgbClr val="90A5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8C7F9732-466C-DF19-4C98-3B1A2490482F}"/>
              </a:ext>
            </a:extLst>
          </p:cNvPr>
          <p:cNvSpPr/>
          <p:nvPr/>
        </p:nvSpPr>
        <p:spPr>
          <a:xfrm>
            <a:off x="9545394" y="395287"/>
            <a:ext cx="249158" cy="308610"/>
          </a:xfrm>
          <a:prstGeom prst="rightBrace">
            <a:avLst>
              <a:gd name="adj1" fmla="val 45126"/>
              <a:gd name="adj2" fmla="val 50000"/>
            </a:avLst>
          </a:prstGeom>
          <a:ln>
            <a:solidFill>
              <a:srgbClr val="AB63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E37330C-9F82-3926-4266-1F2EBA6F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26926"/>
              </p:ext>
            </p:extLst>
          </p:nvPr>
        </p:nvGraphicFramePr>
        <p:xfrm>
          <a:off x="9931400" y="1030530"/>
          <a:ext cx="2260600" cy="1085850"/>
        </p:xfrm>
        <a:graphic>
          <a:graphicData uri="http://schemas.openxmlformats.org/drawingml/2006/table">
            <a:tbl>
              <a:tblPr/>
              <a:tblGrid>
                <a:gridCol w="2260600">
                  <a:extLst>
                    <a:ext uri="{9D8B030D-6E8A-4147-A177-3AD203B41FA5}">
                      <a16:colId xmlns:a16="http://schemas.microsoft.com/office/drawing/2014/main" val="340127413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Escherichia coli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7783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Erysipelatoclostridium</a:t>
                      </a: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ramosum</a:t>
                      </a:r>
                      <a:endParaRPr lang="en-US" sz="1100" b="0" i="1" u="none" strike="noStrike" dirty="0">
                        <a:solidFill>
                          <a:srgbClr val="AB6355"/>
                        </a:solidFill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5477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Enterococcus faecalis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5848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Enterococcus faecium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916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Fusobacterium </a:t>
                      </a:r>
                      <a:r>
                        <a:rPr lang="en-US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nucleatum</a:t>
                      </a:r>
                      <a:endParaRPr lang="en-US" sz="1100" b="0" i="1" u="none" strike="noStrike" dirty="0">
                        <a:solidFill>
                          <a:srgbClr val="AB6355"/>
                        </a:solidFill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9290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Limosilactobacillus</a:t>
                      </a: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 fermentum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8164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BB80155-A526-EE0F-D307-A9EA6E3A22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8500"/>
          <a:stretch/>
        </p:blipFill>
        <p:spPr>
          <a:xfrm rot="5400000">
            <a:off x="2145883" y="-567100"/>
            <a:ext cx="6810984" cy="80392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53A816-F8DA-A18D-3CCA-8E1482D649F6}"/>
              </a:ext>
            </a:extLst>
          </p:cNvPr>
          <p:cNvSpPr/>
          <p:nvPr/>
        </p:nvSpPr>
        <p:spPr>
          <a:xfrm>
            <a:off x="53060" y="6000750"/>
            <a:ext cx="1183698" cy="10565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Scaled(Log10(Matrix))</a:t>
            </a:r>
            <a:endParaRPr lang="zh-CN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46122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8E21B6-D6C1-A3D2-0EE5-5CC99681E5E1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71BE6-E1CC-D77E-BA4C-9C621E878ABB}"/>
              </a:ext>
            </a:extLst>
          </p:cNvPr>
          <p:cNvSpPr txBox="1"/>
          <p:nvPr/>
        </p:nvSpPr>
        <p:spPr>
          <a:xfrm>
            <a:off x="-107452" y="176453"/>
            <a:ext cx="1206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Three Species Consistently Correlated with Disease Activity (CDAI)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6A20C-6313-A82D-941A-E0BC31AE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9" y="1931935"/>
            <a:ext cx="11552819" cy="37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CFB3-7441-5B9C-A1C5-2594133C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720D2A6-97B1-28D1-F161-AA20584443F6}"/>
              </a:ext>
            </a:extLst>
          </p:cNvPr>
          <p:cNvSpPr/>
          <p:nvPr/>
        </p:nvSpPr>
        <p:spPr>
          <a:xfrm>
            <a:off x="2333302" y="3942607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A25E29-0584-C314-415F-7785C734D61F}"/>
              </a:ext>
            </a:extLst>
          </p:cNvPr>
          <p:cNvSpPr/>
          <p:nvPr/>
        </p:nvSpPr>
        <p:spPr>
          <a:xfrm>
            <a:off x="1545440" y="1617075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55E2-B311-5B44-4629-AE3F85655E47}"/>
              </a:ext>
            </a:extLst>
          </p:cNvPr>
          <p:cNvSpPr txBox="1"/>
          <p:nvPr/>
        </p:nvSpPr>
        <p:spPr>
          <a:xfrm>
            <a:off x="2052925" y="1845707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Relative Abundance of </a:t>
            </a:r>
            <a:r>
              <a:rPr lang="en-US" altLang="zh-CN" b="1" dirty="0"/>
              <a:t>Pathways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EE68D-1263-B711-C393-BFF707F72A5B}"/>
              </a:ext>
            </a:extLst>
          </p:cNvPr>
          <p:cNvSpPr txBox="1"/>
          <p:nvPr/>
        </p:nvSpPr>
        <p:spPr>
          <a:xfrm>
            <a:off x="9024136" y="1995589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54E722-C7D4-A2FD-FD69-0B6376BE14FF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6718-C731-570C-D2AF-55FD7369FC65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/>
                </a:solidFill>
              </a:rPr>
              <a:t>Functional Pathways</a:t>
            </a:r>
            <a:r>
              <a:rPr lang="en-US" sz="3200" b="1" dirty="0">
                <a:solidFill>
                  <a:schemeClr val="bg2"/>
                </a:solidFill>
              </a:rPr>
              <a:t> Analysis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B18007-1FB7-A1DA-71A8-52A9E9A4E4A4}"/>
              </a:ext>
            </a:extLst>
          </p:cNvPr>
          <p:cNvSpPr/>
          <p:nvPr/>
        </p:nvSpPr>
        <p:spPr>
          <a:xfrm>
            <a:off x="2333302" y="2889281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C4C54-897D-BF1D-C645-2876C339ED63}"/>
              </a:ext>
            </a:extLst>
          </p:cNvPr>
          <p:cNvSpPr txBox="1"/>
          <p:nvPr/>
        </p:nvSpPr>
        <p:spPr>
          <a:xfrm>
            <a:off x="3067680" y="3003065"/>
            <a:ext cx="15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Filtering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5ECE82-69D4-C609-6D31-BF57268D66C4}"/>
              </a:ext>
            </a:extLst>
          </p:cNvPr>
          <p:cNvCxnSpPr>
            <a:cxnSpLocks/>
          </p:cNvCxnSpPr>
          <p:nvPr/>
        </p:nvCxnSpPr>
        <p:spPr>
          <a:xfrm>
            <a:off x="3842467" y="2438165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5610BA-410B-905D-C434-EFF4A41B8660}"/>
              </a:ext>
            </a:extLst>
          </p:cNvPr>
          <p:cNvCxnSpPr>
            <a:cxnSpLocks/>
          </p:cNvCxnSpPr>
          <p:nvPr/>
        </p:nvCxnSpPr>
        <p:spPr>
          <a:xfrm>
            <a:off x="3856431" y="3486181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F4DF99-AA42-DBB8-7A55-D965265805AA}"/>
              </a:ext>
            </a:extLst>
          </p:cNvPr>
          <p:cNvSpPr txBox="1"/>
          <p:nvPr/>
        </p:nvSpPr>
        <p:spPr>
          <a:xfrm>
            <a:off x="2942031" y="40597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MaAsLin2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E7918E-88A8-B5FD-956D-090C5F0A15CA}"/>
              </a:ext>
            </a:extLst>
          </p:cNvPr>
          <p:cNvCxnSpPr>
            <a:cxnSpLocks/>
          </p:cNvCxnSpPr>
          <p:nvPr/>
        </p:nvCxnSpPr>
        <p:spPr>
          <a:xfrm>
            <a:off x="3842467" y="4557456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4C2CB0-E4EC-0465-1B65-8CC1935C890B}"/>
              </a:ext>
            </a:extLst>
          </p:cNvPr>
          <p:cNvSpPr/>
          <p:nvPr/>
        </p:nvSpPr>
        <p:spPr>
          <a:xfrm>
            <a:off x="1444650" y="5029576"/>
            <a:ext cx="4696816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97D0E-FFD6-D202-7512-433E205CBC79}"/>
              </a:ext>
            </a:extLst>
          </p:cNvPr>
          <p:cNvSpPr txBox="1"/>
          <p:nvPr/>
        </p:nvSpPr>
        <p:spPr>
          <a:xfrm>
            <a:off x="1592295" y="5258208"/>
            <a:ext cx="440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CD-enriched and CD-depleted </a:t>
            </a:r>
            <a:r>
              <a:rPr lang="en-US" altLang="zh-CN" b="1" dirty="0"/>
              <a:t>Pathways</a:t>
            </a:r>
            <a:endParaRPr lang="en-US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1F6AD6-02CA-043A-3B24-C0E39A5E1C60}"/>
              </a:ext>
            </a:extLst>
          </p:cNvPr>
          <p:cNvSpPr/>
          <p:nvPr/>
        </p:nvSpPr>
        <p:spPr>
          <a:xfrm>
            <a:off x="7689825" y="2285186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Venn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81E637-BCC6-73DC-76FB-FA78351FA2D0}"/>
              </a:ext>
            </a:extLst>
          </p:cNvPr>
          <p:cNvSpPr txBox="1"/>
          <p:nvPr/>
        </p:nvSpPr>
        <p:spPr>
          <a:xfrm>
            <a:off x="9036836" y="3192642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0888-E69F-BBC9-D596-507031908F90}"/>
              </a:ext>
            </a:extLst>
          </p:cNvPr>
          <p:cNvSpPr/>
          <p:nvPr/>
        </p:nvSpPr>
        <p:spPr>
          <a:xfrm>
            <a:off x="7689825" y="3391071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Bar Plots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6C006-57A7-9C71-7472-F2F64B3DF8B1}"/>
              </a:ext>
            </a:extLst>
          </p:cNvPr>
          <p:cNvSpPr txBox="1"/>
          <p:nvPr/>
        </p:nvSpPr>
        <p:spPr>
          <a:xfrm>
            <a:off x="9028249" y="4389695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40EBA2-526A-F507-6732-CAC9552FC06F}"/>
              </a:ext>
            </a:extLst>
          </p:cNvPr>
          <p:cNvSpPr/>
          <p:nvPr/>
        </p:nvSpPr>
        <p:spPr>
          <a:xfrm>
            <a:off x="7689825" y="4460577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Heatmap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0D8EB8A7-0462-A85B-07A1-80663DFF7A57}"/>
              </a:ext>
            </a:extLst>
          </p:cNvPr>
          <p:cNvSpPr/>
          <p:nvPr/>
        </p:nvSpPr>
        <p:spPr>
          <a:xfrm>
            <a:off x="6141466" y="2133365"/>
            <a:ext cx="297434" cy="312484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8614FB-805A-E651-4B9A-14C5D2878FA4}"/>
              </a:ext>
            </a:extLst>
          </p:cNvPr>
          <p:cNvCxnSpPr>
            <a:cxnSpLocks/>
          </p:cNvCxnSpPr>
          <p:nvPr/>
        </p:nvCxnSpPr>
        <p:spPr>
          <a:xfrm>
            <a:off x="6438900" y="3689521"/>
            <a:ext cx="7506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EEBB1F-C49F-3C5C-3790-4CA5E5ED878F}"/>
              </a:ext>
            </a:extLst>
          </p:cNvPr>
          <p:cNvCxnSpPr/>
          <p:nvPr/>
        </p:nvCxnSpPr>
        <p:spPr>
          <a:xfrm>
            <a:off x="7189539" y="2583636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6461AF6-3BBD-6CFF-05D3-140D654AF391}"/>
              </a:ext>
            </a:extLst>
          </p:cNvPr>
          <p:cNvCxnSpPr/>
          <p:nvPr/>
        </p:nvCxnSpPr>
        <p:spPr>
          <a:xfrm>
            <a:off x="7189539" y="3689521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D1FDE66-5689-E3E2-0725-1E15649724C8}"/>
              </a:ext>
            </a:extLst>
          </p:cNvPr>
          <p:cNvCxnSpPr/>
          <p:nvPr/>
        </p:nvCxnSpPr>
        <p:spPr>
          <a:xfrm>
            <a:off x="7189539" y="4783014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265E6B-5DF2-D670-F7CB-75A5720652FD}"/>
              </a:ext>
            </a:extLst>
          </p:cNvPr>
          <p:cNvCxnSpPr/>
          <p:nvPr/>
        </p:nvCxnSpPr>
        <p:spPr>
          <a:xfrm>
            <a:off x="7187021" y="2583636"/>
            <a:ext cx="0" cy="2199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89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CA856-A290-FD72-75AC-37E1B446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57" y="1786393"/>
            <a:ext cx="4720219" cy="4720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0D659-7F4A-E974-F917-292D9598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22" y="1786393"/>
            <a:ext cx="4720219" cy="4720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E8CD79-F150-C4A8-906A-2C6F0857F9F3}"/>
              </a:ext>
            </a:extLst>
          </p:cNvPr>
          <p:cNvSpPr txBox="1"/>
          <p:nvPr/>
        </p:nvSpPr>
        <p:spPr>
          <a:xfrm>
            <a:off x="2550527" y="1421549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Unfiltered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036322-A9A4-9B05-69AD-2543B8FC25D3}"/>
              </a:ext>
            </a:extLst>
          </p:cNvPr>
          <p:cNvSpPr txBox="1"/>
          <p:nvPr/>
        </p:nvSpPr>
        <p:spPr>
          <a:xfrm>
            <a:off x="7909326" y="1417061"/>
            <a:ext cx="206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Filtered (p&lt;=0.05)</a:t>
            </a:r>
            <a:endParaRPr lang="en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E82F0-CB94-9EF5-C9B3-483C95FFDC2F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2F9AA-9278-B891-EF92-DD856B121C5F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Venn Diagram for </a:t>
            </a:r>
            <a:r>
              <a:rPr lang="en-US" altLang="zh-CN" sz="3200" b="1" dirty="0">
                <a:solidFill>
                  <a:schemeClr val="bg2"/>
                </a:solidFill>
              </a:rPr>
              <a:t>Pathways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0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29FF2772-0BE0-2C45-0086-8BEC5625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635" y="1724158"/>
            <a:ext cx="3818729" cy="3818729"/>
          </a:xfrm>
          <a:prstGeom prst="rect">
            <a:avLst/>
          </a:prstGeom>
        </p:spPr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id="{2FDCBA6B-BE8D-57DB-533E-4404F5597218}"/>
              </a:ext>
            </a:extLst>
          </p:cNvPr>
          <p:cNvSpPr txBox="1"/>
          <p:nvPr/>
        </p:nvSpPr>
        <p:spPr>
          <a:xfrm>
            <a:off x="5122743" y="5874948"/>
            <a:ext cx="206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Filtered (p&lt;=0.05)</a:t>
            </a:r>
            <a:endParaRPr lang="en-CH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BA374BE-DB8C-3BBA-D1F1-6B38FD844F4F}"/>
              </a:ext>
            </a:extLst>
          </p:cNvPr>
          <p:cNvCxnSpPr>
            <a:cxnSpLocks/>
          </p:cNvCxnSpPr>
          <p:nvPr/>
        </p:nvCxnSpPr>
        <p:spPr>
          <a:xfrm>
            <a:off x="7127106" y="4981433"/>
            <a:ext cx="983606" cy="227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C33F249-414B-DF8E-EF4B-EDC2F1C03EF9}"/>
              </a:ext>
            </a:extLst>
          </p:cNvPr>
          <p:cNvCxnSpPr>
            <a:cxnSpLocks/>
          </p:cNvCxnSpPr>
          <p:nvPr/>
        </p:nvCxnSpPr>
        <p:spPr>
          <a:xfrm flipH="1" flipV="1">
            <a:off x="3735890" y="2214563"/>
            <a:ext cx="710845" cy="290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E0E518-20A2-AE82-8F3D-A4433427E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" y="1207431"/>
            <a:ext cx="3704304" cy="4823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D2DD7E-D26C-AB33-AF39-5DADD956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850" y="1258651"/>
            <a:ext cx="4248150" cy="1506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7E93-A196-FBA8-9643-488468BE6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408" y="3708092"/>
            <a:ext cx="3006347" cy="314990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53D1CB-4C24-4529-51E3-8FDD636F153B}"/>
              </a:ext>
            </a:extLst>
          </p:cNvPr>
          <p:cNvCxnSpPr>
            <a:cxnSpLocks/>
          </p:cNvCxnSpPr>
          <p:nvPr/>
        </p:nvCxnSpPr>
        <p:spPr>
          <a:xfrm flipV="1">
            <a:off x="7976012" y="2570244"/>
            <a:ext cx="690793" cy="453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7B1068-24DF-389A-1709-363FD49F85D0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6764C-F207-1D72-EE02-65F53392DD60}"/>
              </a:ext>
            </a:extLst>
          </p:cNvPr>
          <p:cNvSpPr txBox="1"/>
          <p:nvPr/>
        </p:nvSpPr>
        <p:spPr>
          <a:xfrm>
            <a:off x="1146845" y="142035"/>
            <a:ext cx="989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2"/>
                </a:solidFill>
              </a:rPr>
              <a:t>Functions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from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Unique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Pathways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in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AUS,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HK,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and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KM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48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9BBF-E180-1815-39E6-19B0BD742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D4D46-40EE-B05F-FBF5-F70E1FD6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94" b="3965"/>
          <a:stretch/>
        </p:blipFill>
        <p:spPr>
          <a:xfrm>
            <a:off x="25336" y="804764"/>
            <a:ext cx="8977313" cy="60410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D4F828-9C1A-1544-F49E-976D83F5847E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14E6-621D-05AE-D120-FF79C4312D3E}"/>
              </a:ext>
            </a:extLst>
          </p:cNvPr>
          <p:cNvSpPr txBox="1"/>
          <p:nvPr/>
        </p:nvSpPr>
        <p:spPr>
          <a:xfrm>
            <a:off x="1146845" y="142035"/>
            <a:ext cx="989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2"/>
                </a:solidFill>
              </a:rPr>
              <a:t>CD-enriched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and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CD-depleted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Pathways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in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AUS,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HK,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and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KM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2FA0F-0D26-B55B-0D09-DAB8E2FB8B80}"/>
              </a:ext>
            </a:extLst>
          </p:cNvPr>
          <p:cNvSpPr txBox="1"/>
          <p:nvPr/>
        </p:nvSpPr>
        <p:spPr>
          <a:xfrm>
            <a:off x="5780318" y="6676423"/>
            <a:ext cx="749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Coef</a:t>
            </a:r>
            <a:endParaRPr lang="en-CH" sz="1000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B0BD881-0DBB-8B3D-A932-DD7A9F62808B}"/>
              </a:ext>
            </a:extLst>
          </p:cNvPr>
          <p:cNvSpPr/>
          <p:nvPr/>
        </p:nvSpPr>
        <p:spPr>
          <a:xfrm>
            <a:off x="8894234" y="4288536"/>
            <a:ext cx="457786" cy="2427429"/>
          </a:xfrm>
          <a:prstGeom prst="rightBrace">
            <a:avLst/>
          </a:prstGeom>
          <a:ln w="25400">
            <a:solidFill>
              <a:srgbClr val="90A5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6CF8036-D36A-5363-B8C8-FBB46FC23E9A}"/>
              </a:ext>
            </a:extLst>
          </p:cNvPr>
          <p:cNvSpPr/>
          <p:nvPr/>
        </p:nvSpPr>
        <p:spPr>
          <a:xfrm>
            <a:off x="8882661" y="873781"/>
            <a:ext cx="457786" cy="3414755"/>
          </a:xfrm>
          <a:prstGeom prst="rightBrace">
            <a:avLst/>
          </a:prstGeom>
          <a:ln w="25400">
            <a:solidFill>
              <a:srgbClr val="AB63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86A746-1227-352D-7223-9D2D5C0477D6}"/>
              </a:ext>
            </a:extLst>
          </p:cNvPr>
          <p:cNvSpPr txBox="1"/>
          <p:nvPr/>
        </p:nvSpPr>
        <p:spPr>
          <a:xfrm>
            <a:off x="9352021" y="2007031"/>
            <a:ext cx="2839980" cy="117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+mj-lt"/>
              </a:rPr>
              <a:t>Most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Frequent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CD-enriched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Functions:</a:t>
            </a:r>
            <a:endParaRPr lang="en-GB" sz="12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+mj-lt"/>
              </a:rPr>
              <a:t>Cofactor, Carrier, and Vitamin Biosynthesis </a:t>
            </a:r>
          </a:p>
          <a:p>
            <a:pPr>
              <a:lnSpc>
                <a:spcPct val="150000"/>
              </a:lnSpc>
            </a:pPr>
            <a:r>
              <a:rPr lang="en-GB" sz="1200" b="1" u="sng" dirty="0">
                <a:solidFill>
                  <a:srgbClr val="C00000"/>
                </a:solidFill>
                <a:latin typeface="+mj-lt"/>
              </a:rPr>
              <a:t>Fatty Acid and Lipid Biosynthesis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latin typeface="+mj-lt"/>
              </a:rPr>
              <a:t>Amino Acid Biosynthesis</a:t>
            </a:r>
            <a:endParaRPr lang="en-CH" sz="12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C8119F-768B-B198-8842-0DC6BC30EEAC}"/>
              </a:ext>
            </a:extLst>
          </p:cNvPr>
          <p:cNvSpPr txBox="1"/>
          <p:nvPr/>
        </p:nvSpPr>
        <p:spPr>
          <a:xfrm>
            <a:off x="9363593" y="4915422"/>
            <a:ext cx="2839981" cy="117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+mj-lt"/>
              </a:rPr>
              <a:t>Most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Frequent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CD-depleted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Functions:</a:t>
            </a:r>
            <a:endParaRPr lang="en-GB" sz="12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+mj-lt"/>
              </a:rPr>
              <a:t>Cofactor, Carrier, and Vitamin Biosynthesis </a:t>
            </a:r>
          </a:p>
          <a:p>
            <a:pPr>
              <a:lnSpc>
                <a:spcPct val="150000"/>
              </a:lnSpc>
            </a:pPr>
            <a:r>
              <a:rPr lang="en-GB" sz="1200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Cell Structure Biosynthesis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Amino Acid Biosynthesis</a:t>
            </a:r>
            <a:endParaRPr lang="en-CH" sz="12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7AC5EB-870D-6147-FB8F-C78C5D331442}"/>
              </a:ext>
            </a:extLst>
          </p:cNvPr>
          <p:cNvCxnSpPr>
            <a:cxnSpLocks/>
          </p:cNvCxnSpPr>
          <p:nvPr/>
        </p:nvCxnSpPr>
        <p:spPr>
          <a:xfrm>
            <a:off x="6096000" y="886481"/>
            <a:ext cx="2786661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03BEAA-14FD-E9F9-B8B4-6D4D4B66DDE4}"/>
              </a:ext>
            </a:extLst>
          </p:cNvPr>
          <p:cNvCxnSpPr>
            <a:cxnSpLocks/>
          </p:cNvCxnSpPr>
          <p:nvPr/>
        </p:nvCxnSpPr>
        <p:spPr>
          <a:xfrm>
            <a:off x="6215988" y="4288536"/>
            <a:ext cx="2786661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97EA8E-91CC-47B5-6AFF-BE9F40FA9BC2}"/>
              </a:ext>
            </a:extLst>
          </p:cNvPr>
          <p:cNvCxnSpPr>
            <a:cxnSpLocks/>
          </p:cNvCxnSpPr>
          <p:nvPr/>
        </p:nvCxnSpPr>
        <p:spPr>
          <a:xfrm>
            <a:off x="6132973" y="6697759"/>
            <a:ext cx="2786661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597AA0-AFDA-7351-17A9-BCEF8DE9F127}"/>
              </a:ext>
            </a:extLst>
          </p:cNvPr>
          <p:cNvSpPr txBox="1"/>
          <p:nvPr/>
        </p:nvSpPr>
        <p:spPr>
          <a:xfrm>
            <a:off x="4559520" y="3840798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CD</a:t>
            </a:r>
            <a:r>
              <a:rPr lang="en-US" altLang="zh-CN" sz="1600" dirty="0"/>
              <a:t>-enriched</a:t>
            </a:r>
            <a:endParaRPr lang="en-CH" sz="1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8278BEC-96A4-458A-E52A-DDE2FF6538A2}"/>
              </a:ext>
            </a:extLst>
          </p:cNvPr>
          <p:cNvCxnSpPr/>
          <p:nvPr/>
        </p:nvCxnSpPr>
        <p:spPr>
          <a:xfrm>
            <a:off x="4652540" y="4173039"/>
            <a:ext cx="1323473" cy="0"/>
          </a:xfrm>
          <a:prstGeom prst="straightConnector1">
            <a:avLst/>
          </a:prstGeom>
          <a:ln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AD5706-C87F-C6BF-28D4-79559AC9A037}"/>
              </a:ext>
            </a:extLst>
          </p:cNvPr>
          <p:cNvCxnSpPr>
            <a:cxnSpLocks/>
          </p:cNvCxnSpPr>
          <p:nvPr/>
        </p:nvCxnSpPr>
        <p:spPr>
          <a:xfrm flipH="1">
            <a:off x="1904332" y="4416487"/>
            <a:ext cx="1235910" cy="0"/>
          </a:xfrm>
          <a:prstGeom prst="straightConnector1">
            <a:avLst/>
          </a:prstGeom>
          <a:ln>
            <a:solidFill>
              <a:srgbClr val="90A5A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C2A811-625C-450E-AD18-E37736709A87}"/>
              </a:ext>
            </a:extLst>
          </p:cNvPr>
          <p:cNvSpPr txBox="1"/>
          <p:nvPr/>
        </p:nvSpPr>
        <p:spPr>
          <a:xfrm>
            <a:off x="1904332" y="4433162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CD</a:t>
            </a:r>
            <a:r>
              <a:rPr lang="en-US" altLang="zh-CN" sz="1600" dirty="0"/>
              <a:t>-depleted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44667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A0E-CF97-3612-5660-D093D3CD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2C14C0-C745-2ABD-DC4F-E0B2F7C6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0" t="-617" r="-710" b="2762"/>
          <a:stretch/>
        </p:blipFill>
        <p:spPr>
          <a:xfrm>
            <a:off x="1818645" y="777186"/>
            <a:ext cx="8819224" cy="6041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558140-6882-FE72-1C3C-4905857BF644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26E2A-B5CA-902B-B4F0-32EAB72DFE62}"/>
              </a:ext>
            </a:extLst>
          </p:cNvPr>
          <p:cNvSpPr txBox="1"/>
          <p:nvPr/>
        </p:nvSpPr>
        <p:spPr>
          <a:xfrm>
            <a:off x="814054" y="172812"/>
            <a:ext cx="1056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2"/>
                </a:solidFill>
              </a:rPr>
              <a:t>Bacterial Species contributing to CD-enriched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CD-depleted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Pathways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23DF8-23D2-921C-8E0A-C9E24608B0AF}"/>
              </a:ext>
            </a:extLst>
          </p:cNvPr>
          <p:cNvSpPr/>
          <p:nvPr/>
        </p:nvSpPr>
        <p:spPr>
          <a:xfrm>
            <a:off x="8804330" y="3404704"/>
            <a:ext cx="1179526" cy="609600"/>
          </a:xfrm>
          <a:prstGeom prst="rect">
            <a:avLst/>
          </a:prstGeom>
          <a:noFill/>
          <a:ln w="25400">
            <a:solidFill>
              <a:srgbClr val="AB63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2CB07-929B-1D83-6B87-68443FA6B22A}"/>
              </a:ext>
            </a:extLst>
          </p:cNvPr>
          <p:cNvSpPr txBox="1"/>
          <p:nvPr/>
        </p:nvSpPr>
        <p:spPr>
          <a:xfrm>
            <a:off x="7252221" y="6704533"/>
            <a:ext cx="1185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Relative Abundance</a:t>
            </a:r>
            <a:endParaRPr lang="en-CH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760A5C-5820-08B7-E11E-EDA38E28D4BB}"/>
              </a:ext>
            </a:extLst>
          </p:cNvPr>
          <p:cNvSpPr txBox="1"/>
          <p:nvPr/>
        </p:nvSpPr>
        <p:spPr>
          <a:xfrm>
            <a:off x="6743162" y="4414006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CD</a:t>
            </a:r>
            <a:r>
              <a:rPr lang="en-US" altLang="zh-CN" sz="1600" dirty="0"/>
              <a:t>-enriched</a:t>
            </a:r>
            <a:endParaRPr lang="en-CH" sz="1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E2CF78-065F-5BBD-79E0-675E05620E68}"/>
              </a:ext>
            </a:extLst>
          </p:cNvPr>
          <p:cNvCxnSpPr/>
          <p:nvPr/>
        </p:nvCxnSpPr>
        <p:spPr>
          <a:xfrm>
            <a:off x="6863478" y="4414006"/>
            <a:ext cx="1323473" cy="0"/>
          </a:xfrm>
          <a:prstGeom prst="straightConnector1">
            <a:avLst/>
          </a:prstGeom>
          <a:ln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DE8579-9659-57E1-F5AD-1E2A48BA30E3}"/>
              </a:ext>
            </a:extLst>
          </p:cNvPr>
          <p:cNvSpPr txBox="1"/>
          <p:nvPr/>
        </p:nvSpPr>
        <p:spPr>
          <a:xfrm>
            <a:off x="5043317" y="4014304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CD</a:t>
            </a:r>
            <a:r>
              <a:rPr lang="en-US" altLang="zh-CN" sz="1600" dirty="0"/>
              <a:t>-depleted</a:t>
            </a:r>
            <a:endParaRPr lang="en-CH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46BB05-F3FF-9552-E510-9BA81E9342C8}"/>
              </a:ext>
            </a:extLst>
          </p:cNvPr>
          <p:cNvCxnSpPr>
            <a:cxnSpLocks/>
          </p:cNvCxnSpPr>
          <p:nvPr/>
        </p:nvCxnSpPr>
        <p:spPr>
          <a:xfrm flipH="1">
            <a:off x="5043317" y="4014304"/>
            <a:ext cx="1235910" cy="0"/>
          </a:xfrm>
          <a:prstGeom prst="straightConnector1">
            <a:avLst/>
          </a:prstGeom>
          <a:ln>
            <a:solidFill>
              <a:srgbClr val="90A5A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16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C36609-328A-3984-2EA4-C0942D417865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4C3AE-62FF-89B4-51D4-4EAD07B5D956}"/>
              </a:ext>
            </a:extLst>
          </p:cNvPr>
          <p:cNvSpPr txBox="1"/>
          <p:nvPr/>
        </p:nvSpPr>
        <p:spPr>
          <a:xfrm>
            <a:off x="966161" y="138096"/>
            <a:ext cx="10259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/>
                </a:solidFill>
              </a:rPr>
              <a:t>Function</a:t>
            </a:r>
            <a:r>
              <a:rPr lang="en-US" sz="3200" b="1" dirty="0">
                <a:solidFill>
                  <a:schemeClr val="bg2"/>
                </a:solidFill>
              </a:rPr>
              <a:t>s contributed by </a:t>
            </a:r>
            <a:r>
              <a:rPr lang="en-US" sz="3200" b="1" i="1" dirty="0" err="1">
                <a:solidFill>
                  <a:schemeClr val="bg2"/>
                </a:solidFill>
              </a:rPr>
              <a:t>Faecalibacterium</a:t>
            </a:r>
            <a:r>
              <a:rPr lang="en-US" sz="3200" b="1" i="1" dirty="0">
                <a:solidFill>
                  <a:schemeClr val="bg2"/>
                </a:solidFill>
              </a:rPr>
              <a:t> </a:t>
            </a:r>
            <a:r>
              <a:rPr lang="en-US" sz="3200" b="1" i="1" dirty="0" err="1">
                <a:solidFill>
                  <a:schemeClr val="bg2"/>
                </a:solidFill>
              </a:rPr>
              <a:t>prausnitzii</a:t>
            </a:r>
            <a:endParaRPr lang="en-US" sz="3200" b="1" i="1" dirty="0">
              <a:solidFill>
                <a:schemeClr val="bg2"/>
              </a:solidFill>
            </a:endParaRPr>
          </a:p>
          <a:p>
            <a:pPr algn="ctr"/>
            <a:endParaRPr lang="en-US" sz="3200" b="1" dirty="0">
              <a:solidFill>
                <a:schemeClr val="bg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784B66-1CA3-C6BE-F3A3-FAF66723C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422096"/>
              </p:ext>
            </p:extLst>
          </p:nvPr>
        </p:nvGraphicFramePr>
        <p:xfrm>
          <a:off x="1578692" y="964693"/>
          <a:ext cx="9034616" cy="5640824"/>
        </p:xfrm>
        <a:graphic>
          <a:graphicData uri="http://schemas.openxmlformats.org/drawingml/2006/table">
            <a:tbl>
              <a:tblPr/>
              <a:tblGrid>
                <a:gridCol w="4757351">
                  <a:extLst>
                    <a:ext uri="{9D8B030D-6E8A-4147-A177-3AD203B41FA5}">
                      <a16:colId xmlns:a16="http://schemas.microsoft.com/office/drawing/2014/main" val="3212255825"/>
                    </a:ext>
                  </a:extLst>
                </a:gridCol>
                <a:gridCol w="4277265">
                  <a:extLst>
                    <a:ext uri="{9D8B030D-6E8A-4147-A177-3AD203B41FA5}">
                      <a16:colId xmlns:a16="http://schemas.microsoft.com/office/drawing/2014/main" val="3879691538"/>
                    </a:ext>
                  </a:extLst>
                </a:gridCol>
              </a:tblGrid>
              <a:tr h="445540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endParaRPr lang="en-CH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4834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Amino Acid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6107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Cofactor, Carrier, and Vitamin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17124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Nucleoside and Nucleotide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521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Carbohydrate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48272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Cell Structure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064151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Fatty Acid and Lipid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612013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Carbohydrate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5487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Nucleoside and Nucleotide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11908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Carboxylate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08348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Glycolysis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033828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Fermentation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2121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Aromatic Compound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7244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Pentose Phosphate Pathways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884297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Amine and Polyamine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251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Secondary Metabolite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17324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Nucleic Acid Processing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0018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Protein Modification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26754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Generation of Precursor Metabolites and Energy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60629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Aminoacyl-tRNA Charging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4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71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A25F580-7F62-36AF-8FAA-2FD4437EB7B4}"/>
              </a:ext>
            </a:extLst>
          </p:cNvPr>
          <p:cNvSpPr/>
          <p:nvPr/>
        </p:nvSpPr>
        <p:spPr>
          <a:xfrm>
            <a:off x="-1" y="-9653"/>
            <a:ext cx="12191999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811324-BFA3-A860-C52B-5354B6B92984}"/>
              </a:ext>
            </a:extLst>
          </p:cNvPr>
          <p:cNvSpPr/>
          <p:nvPr/>
        </p:nvSpPr>
        <p:spPr>
          <a:xfrm>
            <a:off x="6697248" y="897634"/>
            <a:ext cx="4769660" cy="3198247"/>
          </a:xfrm>
          <a:prstGeom prst="ellipse">
            <a:avLst/>
          </a:prstGeom>
          <a:solidFill>
            <a:srgbClr val="F7D26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2DCDE-2E82-4EC4-C9A1-FF969CB4484E}"/>
              </a:ext>
            </a:extLst>
          </p:cNvPr>
          <p:cNvSpPr txBox="1"/>
          <p:nvPr/>
        </p:nvSpPr>
        <p:spPr>
          <a:xfrm>
            <a:off x="3473348" y="2374880"/>
            <a:ext cx="58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Diet</a:t>
            </a:r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5ACC2-9028-AF60-AC95-848DB7794E7B}"/>
              </a:ext>
            </a:extLst>
          </p:cNvPr>
          <p:cNvSpPr txBox="1"/>
          <p:nvPr/>
        </p:nvSpPr>
        <p:spPr>
          <a:xfrm>
            <a:off x="8837618" y="1368886"/>
            <a:ext cx="208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Species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Abundance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3CEFF-807E-AB35-E7AF-2FE586E0BCA8}"/>
              </a:ext>
            </a:extLst>
          </p:cNvPr>
          <p:cNvSpPr txBox="1"/>
          <p:nvPr/>
        </p:nvSpPr>
        <p:spPr>
          <a:xfrm>
            <a:off x="8330726" y="4976321"/>
            <a:ext cx="1871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Biopsy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16s</a:t>
            </a:r>
            <a:r>
              <a:rPr lang="zh-CN" altLang="en-US" sz="1600" b="1" dirty="0"/>
              <a:t> </a:t>
            </a:r>
            <a:endParaRPr lang="en-HK" altLang="zh-CN" sz="1600" b="1" dirty="0"/>
          </a:p>
          <a:p>
            <a:pPr algn="ctr"/>
            <a:r>
              <a:rPr lang="en-US" altLang="zh-CN" sz="1600" b="1" dirty="0"/>
              <a:t>rRNA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sequencing</a:t>
            </a: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72889-5316-CB6B-9E47-7B504BD669D1}"/>
              </a:ext>
            </a:extLst>
          </p:cNvPr>
          <p:cNvSpPr txBox="1"/>
          <p:nvPr/>
        </p:nvSpPr>
        <p:spPr>
          <a:xfrm>
            <a:off x="7012618" y="6390475"/>
            <a:ext cx="1689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Questionnaires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60852-A4E7-8A6E-669F-05247D6EC3CC}"/>
              </a:ext>
            </a:extLst>
          </p:cNvPr>
          <p:cNvSpPr txBox="1"/>
          <p:nvPr/>
        </p:nvSpPr>
        <p:spPr>
          <a:xfrm>
            <a:off x="1676993" y="4885037"/>
            <a:ext cx="127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Medication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F89E-9C5C-56CC-6CFB-F24825C17618}"/>
              </a:ext>
            </a:extLst>
          </p:cNvPr>
          <p:cNvSpPr txBox="1"/>
          <p:nvPr/>
        </p:nvSpPr>
        <p:spPr>
          <a:xfrm>
            <a:off x="1335822" y="3369290"/>
            <a:ext cx="209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life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exposures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B1167-00A8-7491-74D0-6BFC93891447}"/>
              </a:ext>
            </a:extLst>
          </p:cNvPr>
          <p:cNvSpPr txBox="1"/>
          <p:nvPr/>
        </p:nvSpPr>
        <p:spPr>
          <a:xfrm>
            <a:off x="4665870" y="1928639"/>
            <a:ext cx="184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Anthropometrics</a:t>
            </a:r>
            <a:endParaRPr lang="en-US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76DA1F-992B-32ED-8365-FDAB849C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75" y="1180977"/>
            <a:ext cx="760940" cy="780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5CF7C-E43E-2F0C-3126-55FA87A60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333" y="1798839"/>
            <a:ext cx="812195" cy="833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BC7D72-CA93-4591-17FC-8D9B510F7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007" y="4261217"/>
            <a:ext cx="751440" cy="7712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DC257C-F70A-3230-E512-1F02E1831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522" y="5650265"/>
            <a:ext cx="756722" cy="7766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3382FD-DA91-8A77-86C4-A45114259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533" y="4048981"/>
            <a:ext cx="847010" cy="869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884EE9-DFC5-C653-7BDC-03CFD1391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190" y="2407721"/>
            <a:ext cx="959961" cy="9852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969339-0BD8-72B4-A781-1AEA8FC091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1680" y="1306217"/>
            <a:ext cx="1103362" cy="11324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2037F5-03CB-FFE9-3F3F-6A9F7FED938C}"/>
              </a:ext>
            </a:extLst>
          </p:cNvPr>
          <p:cNvSpPr txBox="1"/>
          <p:nvPr/>
        </p:nvSpPr>
        <p:spPr>
          <a:xfrm>
            <a:off x="9398606" y="1684357"/>
            <a:ext cx="109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(n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=605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B3ECB-D0FB-22DB-F346-A19A3DC1D45D}"/>
              </a:ext>
            </a:extLst>
          </p:cNvPr>
          <p:cNvSpPr txBox="1"/>
          <p:nvPr/>
        </p:nvSpPr>
        <p:spPr>
          <a:xfrm>
            <a:off x="8795884" y="5489893"/>
            <a:ext cx="102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266)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F3E767-6D77-1FD1-1FE7-4AA49D5A8973}"/>
              </a:ext>
            </a:extLst>
          </p:cNvPr>
          <p:cNvSpPr txBox="1"/>
          <p:nvPr/>
        </p:nvSpPr>
        <p:spPr>
          <a:xfrm>
            <a:off x="1001874" y="120572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/>
                </a:solidFill>
              </a:rPr>
              <a:t>Graphical Summary of</a:t>
            </a:r>
            <a:r>
              <a:rPr lang="zh-CN" altLang="en-US" sz="3200" b="1" dirty="0">
                <a:solidFill>
                  <a:schemeClr val="bg2"/>
                </a:solidFill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</a:rPr>
              <a:t>ENIGMA</a:t>
            </a:r>
            <a:r>
              <a:rPr lang="zh-CN" altLang="en-US" sz="3200" b="1" dirty="0">
                <a:solidFill>
                  <a:schemeClr val="bg2"/>
                </a:solidFill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</a:rPr>
              <a:t>Research</a:t>
            </a:r>
            <a:r>
              <a:rPr lang="zh-CN" altLang="en-US" sz="3200" b="1" dirty="0">
                <a:solidFill>
                  <a:schemeClr val="bg2"/>
                </a:solidFill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</a:rPr>
              <a:t>Cohort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F79219-7033-4814-CF1D-C644E92BAA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3334" y="5480537"/>
            <a:ext cx="824047" cy="84576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3BCF955-AB3D-2D62-C4AE-69EA8ACA1A5A}"/>
              </a:ext>
            </a:extLst>
          </p:cNvPr>
          <p:cNvGrpSpPr/>
          <p:nvPr/>
        </p:nvGrpSpPr>
        <p:grpSpPr>
          <a:xfrm>
            <a:off x="3898900" y="2726179"/>
            <a:ext cx="3521988" cy="3333625"/>
            <a:chOff x="4243497" y="2748151"/>
            <a:chExt cx="3744000" cy="359647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B36C836-3A5C-76A1-E9DF-436C26625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497" y="2748151"/>
              <a:ext cx="3744000" cy="3596473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0A22C-5283-97C6-3BF6-4B302BD16B43}"/>
                </a:ext>
              </a:extLst>
            </p:cNvPr>
            <p:cNvSpPr txBox="1"/>
            <p:nvPr/>
          </p:nvSpPr>
          <p:spPr>
            <a:xfrm>
              <a:off x="4735097" y="4828850"/>
              <a:ext cx="1404137" cy="36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CD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subjects</a:t>
              </a:r>
              <a:endParaRPr lang="en-US" sz="16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82CE5-50FC-9AA3-2393-0862BD6A8F5E}"/>
                </a:ext>
              </a:extLst>
            </p:cNvPr>
            <p:cNvSpPr txBox="1"/>
            <p:nvPr/>
          </p:nvSpPr>
          <p:spPr>
            <a:xfrm>
              <a:off x="6350416" y="4841208"/>
              <a:ext cx="1099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Controls</a:t>
              </a:r>
              <a:endParaRPr lang="en-US" sz="1600" b="1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478DED-4B2E-335C-348A-939F37E7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24113" y="3550624"/>
              <a:ext cx="1224005" cy="12240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950683-EF41-F782-1B64-CBF5E97B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30408" y="3550624"/>
              <a:ext cx="1224005" cy="122400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BFD936-97DF-CC3E-C7BF-B49D46068060}"/>
                </a:ext>
              </a:extLst>
            </p:cNvPr>
            <p:cNvSpPr txBox="1"/>
            <p:nvPr/>
          </p:nvSpPr>
          <p:spPr>
            <a:xfrm>
              <a:off x="5410863" y="5230137"/>
              <a:ext cx="1541319" cy="92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600" dirty="0"/>
                <a:t>Australia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600" dirty="0"/>
                <a:t>Hong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Kong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600" dirty="0"/>
                <a:t>Kunming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43ADBFA-290A-5B7B-7DBF-E5165BB6BB1B}"/>
              </a:ext>
            </a:extLst>
          </p:cNvPr>
          <p:cNvSpPr txBox="1"/>
          <p:nvPr/>
        </p:nvSpPr>
        <p:spPr>
          <a:xfrm>
            <a:off x="2437030" y="6335285"/>
            <a:ext cx="1613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Food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additives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D287E-D57B-D5C6-80CE-BBE83BDD4420}"/>
              </a:ext>
            </a:extLst>
          </p:cNvPr>
          <p:cNvSpPr txBox="1"/>
          <p:nvPr/>
        </p:nvSpPr>
        <p:spPr>
          <a:xfrm>
            <a:off x="8824047" y="2235090"/>
            <a:ext cx="2115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Pathway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Expression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18808-D496-0F9D-6E5C-B0A00ECD5571}"/>
              </a:ext>
            </a:extLst>
          </p:cNvPr>
          <p:cNvSpPr txBox="1"/>
          <p:nvPr/>
        </p:nvSpPr>
        <p:spPr>
          <a:xfrm>
            <a:off x="6974613" y="2612422"/>
            <a:ext cx="1681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Metagenomic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sequencing</a:t>
            </a:r>
            <a:endParaRPr 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845E5-AF84-5EBB-1443-AD3D4EC6E667}"/>
              </a:ext>
            </a:extLst>
          </p:cNvPr>
          <p:cNvSpPr txBox="1"/>
          <p:nvPr/>
        </p:nvSpPr>
        <p:spPr>
          <a:xfrm>
            <a:off x="9424660" y="2550561"/>
            <a:ext cx="1193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(n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=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479)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2F7F7-1289-2343-BE1D-202103C4B351}"/>
              </a:ext>
            </a:extLst>
          </p:cNvPr>
          <p:cNvSpPr txBox="1"/>
          <p:nvPr/>
        </p:nvSpPr>
        <p:spPr>
          <a:xfrm>
            <a:off x="8862499" y="3106300"/>
            <a:ext cx="203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Gene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Transcription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7B5D3-80D8-DF26-1F61-7B2ED509EDB3}"/>
              </a:ext>
            </a:extLst>
          </p:cNvPr>
          <p:cNvSpPr txBox="1"/>
          <p:nvPr/>
        </p:nvSpPr>
        <p:spPr>
          <a:xfrm>
            <a:off x="9440472" y="3420038"/>
            <a:ext cx="108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(n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=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615)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EBC63FB6-A8DF-FD03-24C1-F1F8AF259A44}"/>
              </a:ext>
            </a:extLst>
          </p:cNvPr>
          <p:cNvSpPr/>
          <p:nvPr/>
        </p:nvSpPr>
        <p:spPr>
          <a:xfrm>
            <a:off x="8562870" y="1483689"/>
            <a:ext cx="189785" cy="2242128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600"/>
          </a:p>
        </p:txBody>
      </p:sp>
    </p:spTree>
    <p:extLst>
      <p:ext uri="{BB962C8B-B14F-4D97-AF65-F5344CB8AC3E}">
        <p14:creationId xmlns:p14="http://schemas.microsoft.com/office/powerpoint/2010/main" val="185243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AF7772A-7075-D04D-37D8-C520F9AF1056}"/>
              </a:ext>
            </a:extLst>
          </p:cNvPr>
          <p:cNvSpPr/>
          <p:nvPr/>
        </p:nvSpPr>
        <p:spPr>
          <a:xfrm>
            <a:off x="4135653" y="3771549"/>
            <a:ext cx="3750023" cy="730554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DE114-8B9C-AB13-32E3-8EC00889478E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2FDFF-33C2-DED2-00D5-0D83FF5DC0CE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Microbial Gene Annotation 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2A327-EFCC-16E3-3AD2-55EE9FDC9B2C}"/>
              </a:ext>
            </a:extLst>
          </p:cNvPr>
          <p:cNvSpPr/>
          <p:nvPr/>
        </p:nvSpPr>
        <p:spPr>
          <a:xfrm>
            <a:off x="4116090" y="1429213"/>
            <a:ext cx="3750023" cy="730554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1D409-6D7B-A21A-4420-164A9EC3AE83}"/>
              </a:ext>
            </a:extLst>
          </p:cNvPr>
          <p:cNvSpPr txBox="1"/>
          <p:nvPr/>
        </p:nvSpPr>
        <p:spPr>
          <a:xfrm>
            <a:off x="4629032" y="1457269"/>
            <a:ext cx="285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Assembly to Contigs</a:t>
            </a:r>
          </a:p>
          <a:p>
            <a:pPr lvl="0" algn="ctr"/>
            <a:r>
              <a:rPr lang="en-US" b="1" dirty="0"/>
              <a:t>(MEGAHIT)</a:t>
            </a:r>
          </a:p>
          <a:p>
            <a:pPr lvl="0" algn="ctr"/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1DF53A-893B-465F-6A59-9BCEC6C65412}"/>
              </a:ext>
            </a:extLst>
          </p:cNvPr>
          <p:cNvCxnSpPr>
            <a:cxnSpLocks/>
          </p:cNvCxnSpPr>
          <p:nvPr/>
        </p:nvCxnSpPr>
        <p:spPr>
          <a:xfrm>
            <a:off x="5990514" y="2164658"/>
            <a:ext cx="0" cy="4445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F16B0E3-07D2-F51D-CBB6-A53C1C21E342}"/>
              </a:ext>
            </a:extLst>
          </p:cNvPr>
          <p:cNvSpPr/>
          <p:nvPr/>
        </p:nvSpPr>
        <p:spPr>
          <a:xfrm>
            <a:off x="4126132" y="2604725"/>
            <a:ext cx="3750023" cy="730554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E91EA-C64F-F7A2-456F-93A3CD2EB31D}"/>
              </a:ext>
            </a:extLst>
          </p:cNvPr>
          <p:cNvSpPr txBox="1"/>
          <p:nvPr/>
        </p:nvSpPr>
        <p:spPr>
          <a:xfrm>
            <a:off x="4936988" y="2648631"/>
            <a:ext cx="2175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Gene Prediction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(Prodigal)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 panose="020B0604020104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0" algn="ctr"/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3F2B54-6FEB-E9B2-7F68-1DA9CFA032FD}"/>
              </a:ext>
            </a:extLst>
          </p:cNvPr>
          <p:cNvSpPr txBox="1"/>
          <p:nvPr/>
        </p:nvSpPr>
        <p:spPr>
          <a:xfrm>
            <a:off x="5032043" y="3832799"/>
            <a:ext cx="1916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Gene Cluster</a:t>
            </a:r>
          </a:p>
          <a:p>
            <a:pPr lvl="0" algn="ctr"/>
            <a:r>
              <a:rPr lang="en-US" b="1" dirty="0"/>
              <a:t>(MMseq2)</a:t>
            </a:r>
          </a:p>
          <a:p>
            <a:pPr lvl="0" algn="ctr"/>
            <a:endParaRPr lang="en-US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6DC22A-32BA-A141-CDCA-2E9EDBDD9CEB}"/>
              </a:ext>
            </a:extLst>
          </p:cNvPr>
          <p:cNvSpPr/>
          <p:nvPr/>
        </p:nvSpPr>
        <p:spPr>
          <a:xfrm>
            <a:off x="4054304" y="4944981"/>
            <a:ext cx="3940509" cy="923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68F97-5FB0-5642-0D63-C04F791B686A}"/>
              </a:ext>
            </a:extLst>
          </p:cNvPr>
          <p:cNvSpPr txBox="1"/>
          <p:nvPr/>
        </p:nvSpPr>
        <p:spPr>
          <a:xfrm>
            <a:off x="4054342" y="5106894"/>
            <a:ext cx="3940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Non-redundant Gene Catalog</a:t>
            </a:r>
          </a:p>
          <a:p>
            <a:pPr algn="ctr"/>
            <a:r>
              <a:rPr lang="en-US" b="1" dirty="0"/>
              <a:t>(1379 7256 genes)</a:t>
            </a:r>
          </a:p>
          <a:p>
            <a:pPr algn="ctr"/>
            <a:endParaRPr lang="en-US" b="1" dirty="0"/>
          </a:p>
          <a:p>
            <a:pPr lvl="0" algn="ctr"/>
            <a:endParaRPr lang="en-US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C9A0D0-F625-8FAD-34AD-171B18FAC8A0}"/>
              </a:ext>
            </a:extLst>
          </p:cNvPr>
          <p:cNvCxnSpPr>
            <a:cxnSpLocks/>
          </p:cNvCxnSpPr>
          <p:nvPr/>
        </p:nvCxnSpPr>
        <p:spPr>
          <a:xfrm>
            <a:off x="6000035" y="3331476"/>
            <a:ext cx="0" cy="4445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3000CD-885B-1B1D-A933-9FC858DD53AB}"/>
              </a:ext>
            </a:extLst>
          </p:cNvPr>
          <p:cNvCxnSpPr>
            <a:cxnSpLocks/>
          </p:cNvCxnSpPr>
          <p:nvPr/>
        </p:nvCxnSpPr>
        <p:spPr>
          <a:xfrm>
            <a:off x="6010664" y="4484309"/>
            <a:ext cx="0" cy="4445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5A534B-7E45-4A63-BE8C-81D177A1E948}"/>
              </a:ext>
            </a:extLst>
          </p:cNvPr>
          <p:cNvCxnSpPr>
            <a:cxnSpLocks/>
          </p:cNvCxnSpPr>
          <p:nvPr/>
        </p:nvCxnSpPr>
        <p:spPr>
          <a:xfrm flipH="1">
            <a:off x="3586174" y="5388886"/>
            <a:ext cx="47076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E66739-4157-2363-B715-1D3E9018E5A3}"/>
              </a:ext>
            </a:extLst>
          </p:cNvPr>
          <p:cNvCxnSpPr>
            <a:cxnSpLocks/>
          </p:cNvCxnSpPr>
          <p:nvPr/>
        </p:nvCxnSpPr>
        <p:spPr>
          <a:xfrm>
            <a:off x="8000296" y="5403168"/>
            <a:ext cx="48647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ACCEAD6-7C61-6E2F-6D3E-5914F00A2837}"/>
              </a:ext>
            </a:extLst>
          </p:cNvPr>
          <p:cNvSpPr/>
          <p:nvPr/>
        </p:nvSpPr>
        <p:spPr>
          <a:xfrm>
            <a:off x="828668" y="5038380"/>
            <a:ext cx="2780267" cy="730554"/>
          </a:xfrm>
          <a:prstGeom prst="rect">
            <a:avLst/>
          </a:prstGeom>
          <a:solidFill>
            <a:srgbClr val="DAF3D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C0064-C650-DEF6-4D94-ACC16EB007B7}"/>
              </a:ext>
            </a:extLst>
          </p:cNvPr>
          <p:cNvSpPr txBox="1"/>
          <p:nvPr/>
        </p:nvSpPr>
        <p:spPr>
          <a:xfrm>
            <a:off x="1185621" y="5218502"/>
            <a:ext cx="20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Gene</a:t>
            </a:r>
            <a:r>
              <a:rPr lang="zh-CN" altLang="en-US" b="1" dirty="0"/>
              <a:t> </a:t>
            </a:r>
            <a:r>
              <a:rPr lang="en-US" altLang="zh-CN" b="1" dirty="0"/>
              <a:t>Abundance</a:t>
            </a:r>
            <a:endParaRPr lang="en-US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6B082D-E15E-6FBD-4E37-29238F6779AD}"/>
              </a:ext>
            </a:extLst>
          </p:cNvPr>
          <p:cNvSpPr/>
          <p:nvPr/>
        </p:nvSpPr>
        <p:spPr>
          <a:xfrm>
            <a:off x="8496320" y="5047904"/>
            <a:ext cx="2780267" cy="730554"/>
          </a:xfrm>
          <a:prstGeom prst="rect">
            <a:avLst/>
          </a:prstGeom>
          <a:solidFill>
            <a:srgbClr val="A7CAED">
              <a:alpha val="67451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BEC90B-9E11-561D-3F14-4DE7A41386C2}"/>
              </a:ext>
            </a:extLst>
          </p:cNvPr>
          <p:cNvSpPr txBox="1"/>
          <p:nvPr/>
        </p:nvSpPr>
        <p:spPr>
          <a:xfrm>
            <a:off x="8853273" y="5228026"/>
            <a:ext cx="20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Gene</a:t>
            </a:r>
            <a:r>
              <a:rPr lang="zh-CN" altLang="en-US" b="1" dirty="0"/>
              <a:t> </a:t>
            </a:r>
            <a:r>
              <a:rPr lang="en-US" altLang="zh-CN" b="1" dirty="0"/>
              <a:t>Database</a:t>
            </a:r>
            <a:endParaRPr lang="en-US" b="1" dirty="0"/>
          </a:p>
        </p:txBody>
      </p:sp>
      <p:pic>
        <p:nvPicPr>
          <p:cNvPr id="3" name="图片 2" descr="日程表&#10;&#10;AI 生成的内容可能不正确。">
            <a:extLst>
              <a:ext uri="{FF2B5EF4-FFF2-40B4-BE49-F238E27FC236}">
                <a16:creationId xmlns:a16="http://schemas.microsoft.com/office/drawing/2014/main" id="{DD8A5739-C422-E1F8-B93F-81165A6D5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0082" y="1042845"/>
            <a:ext cx="5038583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0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750A0-0551-A5A3-CD00-4D720377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C121C42-21EB-5FFB-A828-9F28883C42FA}"/>
              </a:ext>
            </a:extLst>
          </p:cNvPr>
          <p:cNvSpPr/>
          <p:nvPr/>
        </p:nvSpPr>
        <p:spPr>
          <a:xfrm>
            <a:off x="2333302" y="3942607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ECD3BD-52FE-C599-2C04-5DF13D368243}"/>
              </a:ext>
            </a:extLst>
          </p:cNvPr>
          <p:cNvSpPr/>
          <p:nvPr/>
        </p:nvSpPr>
        <p:spPr>
          <a:xfrm>
            <a:off x="1545440" y="1617075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B460A-8F13-8A94-0170-121975572E99}"/>
              </a:ext>
            </a:extLst>
          </p:cNvPr>
          <p:cNvSpPr txBox="1"/>
          <p:nvPr/>
        </p:nvSpPr>
        <p:spPr>
          <a:xfrm>
            <a:off x="1780420" y="1845707"/>
            <a:ext cx="412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Genome Assembly Data (Gene Count)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8988C-3D24-2F84-D226-2B2DB358DF8C}"/>
              </a:ext>
            </a:extLst>
          </p:cNvPr>
          <p:cNvSpPr txBox="1"/>
          <p:nvPr/>
        </p:nvSpPr>
        <p:spPr>
          <a:xfrm>
            <a:off x="9024136" y="1995589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0EED2F-98DE-8D7E-9298-41C1EF931ED4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861AF-3D63-CF83-3078-3FEE552A33BC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Microbial Gene Analysis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3BC2-9E90-D68F-8DA7-2D7A8FFA2796}"/>
              </a:ext>
            </a:extLst>
          </p:cNvPr>
          <p:cNvSpPr/>
          <p:nvPr/>
        </p:nvSpPr>
        <p:spPr>
          <a:xfrm>
            <a:off x="2333302" y="2889281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5A427-B407-6718-1FA3-5BDC10647078}"/>
              </a:ext>
            </a:extLst>
          </p:cNvPr>
          <p:cNvSpPr txBox="1"/>
          <p:nvPr/>
        </p:nvSpPr>
        <p:spPr>
          <a:xfrm>
            <a:off x="3067680" y="3003065"/>
            <a:ext cx="15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Filtering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A24A82-C21B-1D44-3301-A159623865E0}"/>
              </a:ext>
            </a:extLst>
          </p:cNvPr>
          <p:cNvCxnSpPr>
            <a:cxnSpLocks/>
          </p:cNvCxnSpPr>
          <p:nvPr/>
        </p:nvCxnSpPr>
        <p:spPr>
          <a:xfrm>
            <a:off x="3842467" y="2438165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D2F59A-5C60-DF1D-519B-28119DBAD564}"/>
              </a:ext>
            </a:extLst>
          </p:cNvPr>
          <p:cNvCxnSpPr>
            <a:cxnSpLocks/>
          </p:cNvCxnSpPr>
          <p:nvPr/>
        </p:nvCxnSpPr>
        <p:spPr>
          <a:xfrm>
            <a:off x="3856431" y="3486181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A85930-8E8D-10CD-F5FC-F1D5B68F51D3}"/>
              </a:ext>
            </a:extLst>
          </p:cNvPr>
          <p:cNvSpPr txBox="1"/>
          <p:nvPr/>
        </p:nvSpPr>
        <p:spPr>
          <a:xfrm>
            <a:off x="2942031" y="40597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DESeq2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371BD8-C66F-6C22-2BA4-05B84A5A07C3}"/>
              </a:ext>
            </a:extLst>
          </p:cNvPr>
          <p:cNvCxnSpPr>
            <a:cxnSpLocks/>
          </p:cNvCxnSpPr>
          <p:nvPr/>
        </p:nvCxnSpPr>
        <p:spPr>
          <a:xfrm>
            <a:off x="3842467" y="4557456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263261-B903-01FB-3BB0-EAA18FCE01DC}"/>
              </a:ext>
            </a:extLst>
          </p:cNvPr>
          <p:cNvSpPr/>
          <p:nvPr/>
        </p:nvSpPr>
        <p:spPr>
          <a:xfrm>
            <a:off x="1543468" y="5029576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1FAEB8-AC01-D293-47AC-17F4603D8034}"/>
              </a:ext>
            </a:extLst>
          </p:cNvPr>
          <p:cNvSpPr txBox="1"/>
          <p:nvPr/>
        </p:nvSpPr>
        <p:spPr>
          <a:xfrm>
            <a:off x="1806271" y="5258208"/>
            <a:ext cx="407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CD-enriched and CD-depleted </a:t>
            </a:r>
            <a:r>
              <a:rPr lang="en-US" altLang="zh-CN" b="1" dirty="0"/>
              <a:t>Genes</a:t>
            </a:r>
            <a:endParaRPr lang="en-US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3E7094-E1A4-E12D-49B5-0D769F6E0639}"/>
              </a:ext>
            </a:extLst>
          </p:cNvPr>
          <p:cNvSpPr/>
          <p:nvPr/>
        </p:nvSpPr>
        <p:spPr>
          <a:xfrm>
            <a:off x="7689825" y="2285186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Venn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05C608-8433-EFD1-2246-25E54C771889}"/>
              </a:ext>
            </a:extLst>
          </p:cNvPr>
          <p:cNvSpPr txBox="1"/>
          <p:nvPr/>
        </p:nvSpPr>
        <p:spPr>
          <a:xfrm>
            <a:off x="9036836" y="3192642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A3CDCE-078F-8D0A-25B1-40D6F7FCFABC}"/>
              </a:ext>
            </a:extLst>
          </p:cNvPr>
          <p:cNvSpPr/>
          <p:nvPr/>
        </p:nvSpPr>
        <p:spPr>
          <a:xfrm>
            <a:off x="7689825" y="3391071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Volcano Plots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64EACD-AB71-49D3-178A-EF34F835A6D4}"/>
              </a:ext>
            </a:extLst>
          </p:cNvPr>
          <p:cNvSpPr txBox="1"/>
          <p:nvPr/>
        </p:nvSpPr>
        <p:spPr>
          <a:xfrm>
            <a:off x="9028249" y="4389695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D7C25D-F08C-50E5-745A-5BEE5693D8CD}"/>
              </a:ext>
            </a:extLst>
          </p:cNvPr>
          <p:cNvSpPr/>
          <p:nvPr/>
        </p:nvSpPr>
        <p:spPr>
          <a:xfrm>
            <a:off x="7689825" y="4460577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Heatmap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088E3C1D-4B89-4096-3F14-FA7EF3A30DF6}"/>
              </a:ext>
            </a:extLst>
          </p:cNvPr>
          <p:cNvSpPr/>
          <p:nvPr/>
        </p:nvSpPr>
        <p:spPr>
          <a:xfrm>
            <a:off x="6141466" y="2133365"/>
            <a:ext cx="297434" cy="312484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98B5EC-BF1F-43E2-B8A9-7F01D5635F37}"/>
              </a:ext>
            </a:extLst>
          </p:cNvPr>
          <p:cNvCxnSpPr>
            <a:cxnSpLocks/>
          </p:cNvCxnSpPr>
          <p:nvPr/>
        </p:nvCxnSpPr>
        <p:spPr>
          <a:xfrm>
            <a:off x="6438900" y="3689521"/>
            <a:ext cx="7506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9B2165-C92F-73C6-3808-7BDABF495DCB}"/>
              </a:ext>
            </a:extLst>
          </p:cNvPr>
          <p:cNvCxnSpPr/>
          <p:nvPr/>
        </p:nvCxnSpPr>
        <p:spPr>
          <a:xfrm>
            <a:off x="7189539" y="2583636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ACAF5C-BCE8-E015-5F7F-E231ED7011C0}"/>
              </a:ext>
            </a:extLst>
          </p:cNvPr>
          <p:cNvCxnSpPr/>
          <p:nvPr/>
        </p:nvCxnSpPr>
        <p:spPr>
          <a:xfrm>
            <a:off x="7189539" y="3689521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D800C3-259E-EC9C-28B1-B2CA2F615239}"/>
              </a:ext>
            </a:extLst>
          </p:cNvPr>
          <p:cNvCxnSpPr/>
          <p:nvPr/>
        </p:nvCxnSpPr>
        <p:spPr>
          <a:xfrm>
            <a:off x="7189539" y="4783014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054481A-8A64-97B9-8B77-D0AF52B596FB}"/>
              </a:ext>
            </a:extLst>
          </p:cNvPr>
          <p:cNvCxnSpPr/>
          <p:nvPr/>
        </p:nvCxnSpPr>
        <p:spPr>
          <a:xfrm>
            <a:off x="7187021" y="2583636"/>
            <a:ext cx="0" cy="2199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443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7A175925-CCB9-1566-74B5-DFD022947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53" y="1641430"/>
            <a:ext cx="4649148" cy="4649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967E03-E064-0F19-2BEC-B7E7937F214A}"/>
              </a:ext>
            </a:extLst>
          </p:cNvPr>
          <p:cNvSpPr txBox="1"/>
          <p:nvPr/>
        </p:nvSpPr>
        <p:spPr>
          <a:xfrm>
            <a:off x="2619916" y="1236883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Unfiltered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B6A16-5BB9-AC94-5DB4-2497A32AF980}"/>
              </a:ext>
            </a:extLst>
          </p:cNvPr>
          <p:cNvSpPr txBox="1"/>
          <p:nvPr/>
        </p:nvSpPr>
        <p:spPr>
          <a:xfrm>
            <a:off x="7991875" y="1236883"/>
            <a:ext cx="206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Filtered (p&lt;=0.05)</a:t>
            </a:r>
            <a:endParaRPr lang="en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1BD400-3EA8-2CCF-EEBC-A8FB529F0652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1F44F-8388-A27D-A8D3-A83F2C0C0213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Venn Diagram for Microbial Genes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91F24-68CC-0188-7A0D-A3E2DD80D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01" y="1641430"/>
            <a:ext cx="4649148" cy="46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77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22A5-FC8C-DED8-4460-9D117D8E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B75B30-5E8D-1612-06F1-0F86CF93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78" y="1538119"/>
            <a:ext cx="3791372" cy="47242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3E92BB-1B09-5507-5E08-E428C9E49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62" y="1533874"/>
            <a:ext cx="3791372" cy="47219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F301E4-9C36-1E9A-CAF4-0F252C84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79" y="1542916"/>
            <a:ext cx="3791485" cy="4721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DADED-6041-6704-E9AB-389BAE5DA304}"/>
              </a:ext>
            </a:extLst>
          </p:cNvPr>
          <p:cNvSpPr txBox="1"/>
          <p:nvPr/>
        </p:nvSpPr>
        <p:spPr>
          <a:xfrm>
            <a:off x="606899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7002DB-3E07-5E2A-D8FB-F772E1B6022B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C9F99-92CF-B750-80CD-5EAD0C839EBA}"/>
              </a:ext>
            </a:extLst>
          </p:cNvPr>
          <p:cNvSpPr txBox="1"/>
          <p:nvPr/>
        </p:nvSpPr>
        <p:spPr>
          <a:xfrm>
            <a:off x="1221258" y="206025"/>
            <a:ext cx="974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CD-enriched and CD-depleted Microbial Genes in AUS, HK, and 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84EFA-1354-B73C-435F-173AFDDB84D9}"/>
              </a:ext>
            </a:extLst>
          </p:cNvPr>
          <p:cNvSpPr txBox="1"/>
          <p:nvPr/>
        </p:nvSpPr>
        <p:spPr>
          <a:xfrm>
            <a:off x="4537256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52B87-F8CC-CE2E-FDD4-9C8A3110B314}"/>
              </a:ext>
            </a:extLst>
          </p:cNvPr>
          <p:cNvSpPr txBox="1"/>
          <p:nvPr/>
        </p:nvSpPr>
        <p:spPr>
          <a:xfrm>
            <a:off x="8475468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6782E-9C47-AA30-A5FB-95680FB2E377}"/>
              </a:ext>
            </a:extLst>
          </p:cNvPr>
          <p:cNvSpPr txBox="1"/>
          <p:nvPr/>
        </p:nvSpPr>
        <p:spPr>
          <a:xfrm>
            <a:off x="606899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AUS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142B2-E25E-0666-D2D8-337B96606AC5}"/>
              </a:ext>
            </a:extLst>
          </p:cNvPr>
          <p:cNvSpPr txBox="1"/>
          <p:nvPr/>
        </p:nvSpPr>
        <p:spPr>
          <a:xfrm>
            <a:off x="4612894" y="1106001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HK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8DAFF-5146-66E5-BD9E-F0E6B4583344}"/>
              </a:ext>
            </a:extLst>
          </p:cNvPr>
          <p:cNvSpPr txBox="1"/>
          <p:nvPr/>
        </p:nvSpPr>
        <p:spPr>
          <a:xfrm>
            <a:off x="8535780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97D27-81AB-2710-8DC9-5746AE245D81}"/>
              </a:ext>
            </a:extLst>
          </p:cNvPr>
          <p:cNvSpPr txBox="1"/>
          <p:nvPr/>
        </p:nvSpPr>
        <p:spPr>
          <a:xfrm>
            <a:off x="849594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26160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BE916-CDBA-E8E8-400B-E4248C8BE2EC}"/>
              </a:ext>
            </a:extLst>
          </p:cNvPr>
          <p:cNvSpPr txBox="1"/>
          <p:nvPr/>
        </p:nvSpPr>
        <p:spPr>
          <a:xfrm>
            <a:off x="3103308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8080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D0665-6818-6DB6-CF6B-BF3FD6BCCC42}"/>
              </a:ext>
            </a:extLst>
          </p:cNvPr>
          <p:cNvSpPr txBox="1"/>
          <p:nvPr/>
        </p:nvSpPr>
        <p:spPr>
          <a:xfrm>
            <a:off x="4911853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12655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B7DE8-07F5-74F1-BF9B-C3DF53BFB183}"/>
              </a:ext>
            </a:extLst>
          </p:cNvPr>
          <p:cNvSpPr txBox="1"/>
          <p:nvPr/>
        </p:nvSpPr>
        <p:spPr>
          <a:xfrm>
            <a:off x="7057324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1856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B5346-E23E-CB20-8E21-292246559600}"/>
              </a:ext>
            </a:extLst>
          </p:cNvPr>
          <p:cNvSpPr txBox="1"/>
          <p:nvPr/>
        </p:nvSpPr>
        <p:spPr>
          <a:xfrm>
            <a:off x="8751205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11591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487B07-92A3-39F6-3E94-F4313D7491D4}"/>
              </a:ext>
            </a:extLst>
          </p:cNvPr>
          <p:cNvSpPr txBox="1"/>
          <p:nvPr/>
        </p:nvSpPr>
        <p:spPr>
          <a:xfrm>
            <a:off x="11071650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2268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896B046-E6BA-73C9-80B9-FE26FC3A9AD5}"/>
              </a:ext>
            </a:extLst>
          </p:cNvPr>
          <p:cNvCxnSpPr>
            <a:cxnSpLocks/>
          </p:cNvCxnSpPr>
          <p:nvPr/>
        </p:nvCxnSpPr>
        <p:spPr>
          <a:xfrm>
            <a:off x="286980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2">
            <a:extLst>
              <a:ext uri="{FF2B5EF4-FFF2-40B4-BE49-F238E27FC236}">
                <a16:creationId xmlns:a16="http://schemas.microsoft.com/office/drawing/2014/main" id="{53DB88C3-CF61-6185-D477-551CA1CD6218}"/>
              </a:ext>
            </a:extLst>
          </p:cNvPr>
          <p:cNvCxnSpPr>
            <a:cxnSpLocks/>
          </p:cNvCxnSpPr>
          <p:nvPr/>
        </p:nvCxnSpPr>
        <p:spPr>
          <a:xfrm flipH="1">
            <a:off x="56743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65BEF5-0FCD-6E86-F7A3-B4F252849FE9}"/>
              </a:ext>
            </a:extLst>
          </p:cNvPr>
          <p:cNvSpPr txBox="1"/>
          <p:nvPr/>
        </p:nvSpPr>
        <p:spPr>
          <a:xfrm>
            <a:off x="52913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5B5524-5E95-0353-6CAE-4BF56DC2E187}"/>
              </a:ext>
            </a:extLst>
          </p:cNvPr>
          <p:cNvSpPr txBox="1"/>
          <p:nvPr/>
        </p:nvSpPr>
        <p:spPr>
          <a:xfrm>
            <a:off x="279635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22" name="直接箭头连接符 22">
            <a:extLst>
              <a:ext uri="{FF2B5EF4-FFF2-40B4-BE49-F238E27FC236}">
                <a16:creationId xmlns:a16="http://schemas.microsoft.com/office/drawing/2014/main" id="{026D2DE7-DF2D-C481-4259-6848D38F5691}"/>
              </a:ext>
            </a:extLst>
          </p:cNvPr>
          <p:cNvCxnSpPr>
            <a:cxnSpLocks/>
          </p:cNvCxnSpPr>
          <p:nvPr/>
        </p:nvCxnSpPr>
        <p:spPr>
          <a:xfrm>
            <a:off x="687792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">
            <a:extLst>
              <a:ext uri="{FF2B5EF4-FFF2-40B4-BE49-F238E27FC236}">
                <a16:creationId xmlns:a16="http://schemas.microsoft.com/office/drawing/2014/main" id="{98252253-C7BF-C68E-E688-C170E6E382ED}"/>
              </a:ext>
            </a:extLst>
          </p:cNvPr>
          <p:cNvCxnSpPr>
            <a:cxnSpLocks/>
          </p:cNvCxnSpPr>
          <p:nvPr/>
        </p:nvCxnSpPr>
        <p:spPr>
          <a:xfrm flipH="1">
            <a:off x="457555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182F32-F067-A1A6-8391-40A4F7FD34D3}"/>
              </a:ext>
            </a:extLst>
          </p:cNvPr>
          <p:cNvSpPr txBox="1"/>
          <p:nvPr/>
        </p:nvSpPr>
        <p:spPr>
          <a:xfrm>
            <a:off x="453725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3A84B-640D-38B4-9A3F-03C4577A3BF3}"/>
              </a:ext>
            </a:extLst>
          </p:cNvPr>
          <p:cNvSpPr txBox="1"/>
          <p:nvPr/>
        </p:nvSpPr>
        <p:spPr>
          <a:xfrm>
            <a:off x="680447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37" name="直接箭头连接符 22">
            <a:extLst>
              <a:ext uri="{FF2B5EF4-FFF2-40B4-BE49-F238E27FC236}">
                <a16:creationId xmlns:a16="http://schemas.microsoft.com/office/drawing/2014/main" id="{170CD91B-1770-C5F0-D39E-71CBDAD79E71}"/>
              </a:ext>
            </a:extLst>
          </p:cNvPr>
          <p:cNvCxnSpPr>
            <a:cxnSpLocks/>
          </p:cNvCxnSpPr>
          <p:nvPr/>
        </p:nvCxnSpPr>
        <p:spPr>
          <a:xfrm>
            <a:off x="1077936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">
            <a:extLst>
              <a:ext uri="{FF2B5EF4-FFF2-40B4-BE49-F238E27FC236}">
                <a16:creationId xmlns:a16="http://schemas.microsoft.com/office/drawing/2014/main" id="{7AE562FF-A73B-D2D5-5E95-BF8AC52CB683}"/>
              </a:ext>
            </a:extLst>
          </p:cNvPr>
          <p:cNvCxnSpPr>
            <a:cxnSpLocks/>
          </p:cNvCxnSpPr>
          <p:nvPr/>
        </p:nvCxnSpPr>
        <p:spPr>
          <a:xfrm flipH="1">
            <a:off x="847699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D7E128-A198-E1EB-808B-CCF33DBFC821}"/>
              </a:ext>
            </a:extLst>
          </p:cNvPr>
          <p:cNvSpPr txBox="1"/>
          <p:nvPr/>
        </p:nvSpPr>
        <p:spPr>
          <a:xfrm>
            <a:off x="843869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AE162-B197-07E3-5F38-6D887114B1FC}"/>
              </a:ext>
            </a:extLst>
          </p:cNvPr>
          <p:cNvSpPr txBox="1"/>
          <p:nvPr/>
        </p:nvSpPr>
        <p:spPr>
          <a:xfrm>
            <a:off x="1070591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27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5CE0A9F-6D7A-6B28-B531-B40A539BF05C}"/>
              </a:ext>
            </a:extLst>
          </p:cNvPr>
          <p:cNvSpPr/>
          <p:nvPr/>
        </p:nvSpPr>
        <p:spPr>
          <a:xfrm>
            <a:off x="9538148" y="2108081"/>
            <a:ext cx="950026" cy="8075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3958A-A7E1-74E5-393B-41FF347B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9" y="2124367"/>
            <a:ext cx="3436970" cy="34369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D022A-B9C2-E7E9-8A02-C0B54FEBEC07}"/>
              </a:ext>
            </a:extLst>
          </p:cNvPr>
          <p:cNvSpPr/>
          <p:nvPr/>
        </p:nvSpPr>
        <p:spPr>
          <a:xfrm>
            <a:off x="1941644" y="3452358"/>
            <a:ext cx="719579" cy="617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4BDC1C-8FE6-E976-F4AA-9B4D6B95899C}"/>
              </a:ext>
            </a:extLst>
          </p:cNvPr>
          <p:cNvCxnSpPr>
            <a:cxnSpLocks/>
          </p:cNvCxnSpPr>
          <p:nvPr/>
        </p:nvCxnSpPr>
        <p:spPr>
          <a:xfrm>
            <a:off x="2691996" y="3761076"/>
            <a:ext cx="20087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EC7C863-5EB7-CE23-0CA1-960B317A0AFE}"/>
              </a:ext>
            </a:extLst>
          </p:cNvPr>
          <p:cNvSpPr/>
          <p:nvPr/>
        </p:nvSpPr>
        <p:spPr>
          <a:xfrm>
            <a:off x="4708171" y="3346785"/>
            <a:ext cx="950026" cy="80752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10743-E24A-4D5E-AC0B-3AB87F175A95}"/>
              </a:ext>
            </a:extLst>
          </p:cNvPr>
          <p:cNvSpPr txBox="1"/>
          <p:nvPr/>
        </p:nvSpPr>
        <p:spPr>
          <a:xfrm>
            <a:off x="4753692" y="3555390"/>
            <a:ext cx="813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1077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BE80-F843-83BC-9C8D-E5ABBFFC47CD}"/>
              </a:ext>
            </a:extLst>
          </p:cNvPr>
          <p:cNvSpPr txBox="1"/>
          <p:nvPr/>
        </p:nvSpPr>
        <p:spPr>
          <a:xfrm>
            <a:off x="2895863" y="4659122"/>
            <a:ext cx="22645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Microbial genes </a:t>
            </a:r>
            <a:r>
              <a:rPr lang="en-CH" b="1" dirty="0"/>
              <a:t>cons</a:t>
            </a:r>
            <a:r>
              <a:rPr lang="en-US" altLang="zh-CN" b="1" dirty="0" err="1"/>
              <a:t>istent</a:t>
            </a:r>
            <a:r>
              <a:rPr lang="en-CH" b="1" dirty="0"/>
              <a:t>ly up- and down-regulated</a:t>
            </a:r>
            <a:r>
              <a:rPr lang="en-CH" dirty="0"/>
              <a:t> in CD patients cross AUS, HK, and KM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363AFB-9EAB-2D43-0C3F-31CC74F6610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5658197" y="3745829"/>
            <a:ext cx="1471114" cy="47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69090-7DBE-130A-CA6D-90CEC2B47085}"/>
              </a:ext>
            </a:extLst>
          </p:cNvPr>
          <p:cNvSpPr/>
          <p:nvPr/>
        </p:nvSpPr>
        <p:spPr>
          <a:xfrm>
            <a:off x="7129311" y="3342068"/>
            <a:ext cx="950026" cy="807522"/>
          </a:xfrm>
          <a:prstGeom prst="rect">
            <a:avLst/>
          </a:prstGeom>
          <a:solidFill>
            <a:srgbClr val="A7CAED"/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55553-8C73-1DCF-F7BD-89149B79ACAA}"/>
              </a:ext>
            </a:extLst>
          </p:cNvPr>
          <p:cNvSpPr txBox="1"/>
          <p:nvPr/>
        </p:nvSpPr>
        <p:spPr>
          <a:xfrm>
            <a:off x="9674714" y="2335146"/>
            <a:ext cx="676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126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4A600-F402-16B4-C1EE-82F218330923}"/>
              </a:ext>
            </a:extLst>
          </p:cNvPr>
          <p:cNvSpPr txBox="1"/>
          <p:nvPr/>
        </p:nvSpPr>
        <p:spPr>
          <a:xfrm>
            <a:off x="9508800" y="2971905"/>
            <a:ext cx="29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Virulence Factor Genes (VFGs)</a:t>
            </a:r>
            <a:r>
              <a:rPr lang="en-CH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540821-296A-25EB-2350-7C24A00D78E6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5FDDE-76CF-794E-DD6F-4C4DA5368B71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Microbial Gene Annotation Workflow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0E5A1-18D7-A7D4-A3EA-4761AF612CB6}"/>
              </a:ext>
            </a:extLst>
          </p:cNvPr>
          <p:cNvSpPr txBox="1"/>
          <p:nvPr/>
        </p:nvSpPr>
        <p:spPr>
          <a:xfrm>
            <a:off x="1802644" y="5852101"/>
            <a:ext cx="99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p&lt;=0.05</a:t>
            </a:r>
            <a:endParaRPr lang="en-CH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3EAAD0-9D49-9C7C-81E1-F04EEE652D9C}"/>
              </a:ext>
            </a:extLst>
          </p:cNvPr>
          <p:cNvCxnSpPr>
            <a:cxnSpLocks/>
          </p:cNvCxnSpPr>
          <p:nvPr/>
        </p:nvCxnSpPr>
        <p:spPr>
          <a:xfrm>
            <a:off x="8932837" y="2541670"/>
            <a:ext cx="6053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C2D0AE-BF40-C231-18BB-211BEE87B6C6}"/>
              </a:ext>
            </a:extLst>
          </p:cNvPr>
          <p:cNvSpPr txBox="1"/>
          <p:nvPr/>
        </p:nvSpPr>
        <p:spPr>
          <a:xfrm>
            <a:off x="7279549" y="3545774"/>
            <a:ext cx="676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864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4B51FD-752F-2C70-60C2-05E742B45A2F}"/>
              </a:ext>
            </a:extLst>
          </p:cNvPr>
          <p:cNvSpPr txBox="1"/>
          <p:nvPr/>
        </p:nvSpPr>
        <p:spPr>
          <a:xfrm>
            <a:off x="5696580" y="4178201"/>
            <a:ext cx="14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|log2 FC| &gt; 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442366-F4C7-7232-207D-8276B6D862F9}"/>
              </a:ext>
            </a:extLst>
          </p:cNvPr>
          <p:cNvSpPr/>
          <p:nvPr/>
        </p:nvSpPr>
        <p:spPr>
          <a:xfrm>
            <a:off x="9536000" y="4475649"/>
            <a:ext cx="950026" cy="8075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753A34-E95C-DDA5-9C9F-AD3FD8281691}"/>
              </a:ext>
            </a:extLst>
          </p:cNvPr>
          <p:cNvSpPr txBox="1"/>
          <p:nvPr/>
        </p:nvSpPr>
        <p:spPr>
          <a:xfrm>
            <a:off x="9672566" y="4702714"/>
            <a:ext cx="676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57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D01F06-1EAC-A9C8-F47B-E9DEFCA519FC}"/>
              </a:ext>
            </a:extLst>
          </p:cNvPr>
          <p:cNvCxnSpPr>
            <a:cxnSpLocks/>
          </p:cNvCxnSpPr>
          <p:nvPr/>
        </p:nvCxnSpPr>
        <p:spPr>
          <a:xfrm>
            <a:off x="8930689" y="4896359"/>
            <a:ext cx="6053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23D961A-290E-6498-CE8E-F623C2FB2CC0}"/>
              </a:ext>
            </a:extLst>
          </p:cNvPr>
          <p:cNvCxnSpPr/>
          <p:nvPr/>
        </p:nvCxnSpPr>
        <p:spPr>
          <a:xfrm>
            <a:off x="8930689" y="2535201"/>
            <a:ext cx="0" cy="23675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E40D82-ED96-F17E-BA16-EEDA6119552A}"/>
              </a:ext>
            </a:extLst>
          </p:cNvPr>
          <p:cNvCxnSpPr>
            <a:cxnSpLocks/>
          </p:cNvCxnSpPr>
          <p:nvPr/>
        </p:nvCxnSpPr>
        <p:spPr>
          <a:xfrm>
            <a:off x="8079337" y="3745829"/>
            <a:ext cx="851352" cy="96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ECB89A-98E7-0571-D3DD-E78C5188245B}"/>
              </a:ext>
            </a:extLst>
          </p:cNvPr>
          <p:cNvSpPr txBox="1"/>
          <p:nvPr/>
        </p:nvSpPr>
        <p:spPr>
          <a:xfrm>
            <a:off x="9536000" y="5450031"/>
            <a:ext cx="265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Antibiotic Resistance</a:t>
            </a:r>
            <a:r>
              <a:rPr lang="en-CH" b="1" dirty="0"/>
              <a:t> Genes (ARGs)</a:t>
            </a:r>
            <a:r>
              <a:rPr lang="en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281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45591-4FEA-EC81-4192-60DF9D18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5C0D830-69A1-0049-A93B-EE0B4E8E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78" y="1538119"/>
            <a:ext cx="3791372" cy="47242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5435A5-E859-59CD-131E-6354C130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62" y="1533874"/>
            <a:ext cx="3791372" cy="47219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E33E05-D681-A67C-01F8-FB6276FC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79" y="1542916"/>
            <a:ext cx="3791485" cy="4721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417E26-FBE8-A8AF-39FB-E820938C34D7}"/>
              </a:ext>
            </a:extLst>
          </p:cNvPr>
          <p:cNvSpPr txBox="1"/>
          <p:nvPr/>
        </p:nvSpPr>
        <p:spPr>
          <a:xfrm>
            <a:off x="606899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2C9ED0-AD4A-7E59-5E24-C2834D55823F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CDD8-0C6C-297A-7E49-C0E0832E61FF}"/>
              </a:ext>
            </a:extLst>
          </p:cNvPr>
          <p:cNvSpPr txBox="1"/>
          <p:nvPr/>
        </p:nvSpPr>
        <p:spPr>
          <a:xfrm>
            <a:off x="1221258" y="206025"/>
            <a:ext cx="974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CD-enriched and CD-depleted Microbial Genes in AUS, HK, and 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BE4F0-9927-95D1-0601-B367CED59AF1}"/>
              </a:ext>
            </a:extLst>
          </p:cNvPr>
          <p:cNvSpPr txBox="1"/>
          <p:nvPr/>
        </p:nvSpPr>
        <p:spPr>
          <a:xfrm>
            <a:off x="4537256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F471D-58B5-63B9-0A29-EFFC721E46B7}"/>
              </a:ext>
            </a:extLst>
          </p:cNvPr>
          <p:cNvSpPr txBox="1"/>
          <p:nvPr/>
        </p:nvSpPr>
        <p:spPr>
          <a:xfrm>
            <a:off x="8475468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88DF0-C2B5-E231-7A45-401EB2055621}"/>
              </a:ext>
            </a:extLst>
          </p:cNvPr>
          <p:cNvSpPr txBox="1"/>
          <p:nvPr/>
        </p:nvSpPr>
        <p:spPr>
          <a:xfrm>
            <a:off x="606899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AUS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73F99-E384-4BD4-6063-0E6DCED4D73B}"/>
              </a:ext>
            </a:extLst>
          </p:cNvPr>
          <p:cNvSpPr txBox="1"/>
          <p:nvPr/>
        </p:nvSpPr>
        <p:spPr>
          <a:xfrm>
            <a:off x="4612894" y="1106001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HK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207EA-155C-D923-C4E8-3525E5D023F2}"/>
              </a:ext>
            </a:extLst>
          </p:cNvPr>
          <p:cNvSpPr txBox="1"/>
          <p:nvPr/>
        </p:nvSpPr>
        <p:spPr>
          <a:xfrm>
            <a:off x="8535780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B26DD-699A-667A-3273-BE24746BB838}"/>
              </a:ext>
            </a:extLst>
          </p:cNvPr>
          <p:cNvSpPr txBox="1"/>
          <p:nvPr/>
        </p:nvSpPr>
        <p:spPr>
          <a:xfrm>
            <a:off x="849594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26160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071C4-C66B-F4FA-550F-EB512DC99D78}"/>
              </a:ext>
            </a:extLst>
          </p:cNvPr>
          <p:cNvSpPr txBox="1"/>
          <p:nvPr/>
        </p:nvSpPr>
        <p:spPr>
          <a:xfrm>
            <a:off x="3103308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8080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573E8F-CA7E-6C0B-33E0-AB84874CBD44}"/>
              </a:ext>
            </a:extLst>
          </p:cNvPr>
          <p:cNvSpPr txBox="1"/>
          <p:nvPr/>
        </p:nvSpPr>
        <p:spPr>
          <a:xfrm>
            <a:off x="4911853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12655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22BF6F-060E-D24C-1E13-FFC6889CC87A}"/>
              </a:ext>
            </a:extLst>
          </p:cNvPr>
          <p:cNvSpPr txBox="1"/>
          <p:nvPr/>
        </p:nvSpPr>
        <p:spPr>
          <a:xfrm>
            <a:off x="7057324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1856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AEBDC-1DD9-9445-EDBF-8CDA616CFF57}"/>
              </a:ext>
            </a:extLst>
          </p:cNvPr>
          <p:cNvSpPr txBox="1"/>
          <p:nvPr/>
        </p:nvSpPr>
        <p:spPr>
          <a:xfrm>
            <a:off x="8751205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11591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A9C0FA-2939-3CC6-C840-187FFBE79D0E}"/>
              </a:ext>
            </a:extLst>
          </p:cNvPr>
          <p:cNvSpPr txBox="1"/>
          <p:nvPr/>
        </p:nvSpPr>
        <p:spPr>
          <a:xfrm>
            <a:off x="11071650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2268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40B6B94-F205-F26E-4057-48D25DB3928B}"/>
              </a:ext>
            </a:extLst>
          </p:cNvPr>
          <p:cNvCxnSpPr>
            <a:cxnSpLocks/>
          </p:cNvCxnSpPr>
          <p:nvPr/>
        </p:nvCxnSpPr>
        <p:spPr>
          <a:xfrm>
            <a:off x="286980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2">
            <a:extLst>
              <a:ext uri="{FF2B5EF4-FFF2-40B4-BE49-F238E27FC236}">
                <a16:creationId xmlns:a16="http://schemas.microsoft.com/office/drawing/2014/main" id="{F81A7EF0-089C-D041-93C6-0E723C185987}"/>
              </a:ext>
            </a:extLst>
          </p:cNvPr>
          <p:cNvCxnSpPr>
            <a:cxnSpLocks/>
          </p:cNvCxnSpPr>
          <p:nvPr/>
        </p:nvCxnSpPr>
        <p:spPr>
          <a:xfrm flipH="1">
            <a:off x="56743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6203FD-5001-54E6-F797-AB2EE3D5DE08}"/>
              </a:ext>
            </a:extLst>
          </p:cNvPr>
          <p:cNvSpPr txBox="1"/>
          <p:nvPr/>
        </p:nvSpPr>
        <p:spPr>
          <a:xfrm>
            <a:off x="52913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791939-BFD0-092A-C8BF-75CB6692309F}"/>
              </a:ext>
            </a:extLst>
          </p:cNvPr>
          <p:cNvSpPr txBox="1"/>
          <p:nvPr/>
        </p:nvSpPr>
        <p:spPr>
          <a:xfrm>
            <a:off x="279635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22" name="直接箭头连接符 22">
            <a:extLst>
              <a:ext uri="{FF2B5EF4-FFF2-40B4-BE49-F238E27FC236}">
                <a16:creationId xmlns:a16="http://schemas.microsoft.com/office/drawing/2014/main" id="{7BCD0B76-6A17-49B0-06B3-E941D3B505E3}"/>
              </a:ext>
            </a:extLst>
          </p:cNvPr>
          <p:cNvCxnSpPr>
            <a:cxnSpLocks/>
          </p:cNvCxnSpPr>
          <p:nvPr/>
        </p:nvCxnSpPr>
        <p:spPr>
          <a:xfrm>
            <a:off x="687792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">
            <a:extLst>
              <a:ext uri="{FF2B5EF4-FFF2-40B4-BE49-F238E27FC236}">
                <a16:creationId xmlns:a16="http://schemas.microsoft.com/office/drawing/2014/main" id="{4688413B-E56D-781A-0A2F-4207663FEB42}"/>
              </a:ext>
            </a:extLst>
          </p:cNvPr>
          <p:cNvCxnSpPr>
            <a:cxnSpLocks/>
          </p:cNvCxnSpPr>
          <p:nvPr/>
        </p:nvCxnSpPr>
        <p:spPr>
          <a:xfrm flipH="1">
            <a:off x="457555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432522-84AC-C057-ABC7-A4216586BF9D}"/>
              </a:ext>
            </a:extLst>
          </p:cNvPr>
          <p:cNvSpPr txBox="1"/>
          <p:nvPr/>
        </p:nvSpPr>
        <p:spPr>
          <a:xfrm>
            <a:off x="453725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328A1E-DE12-6EC9-A927-CC8761426D68}"/>
              </a:ext>
            </a:extLst>
          </p:cNvPr>
          <p:cNvSpPr txBox="1"/>
          <p:nvPr/>
        </p:nvSpPr>
        <p:spPr>
          <a:xfrm>
            <a:off x="680447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37" name="直接箭头连接符 22">
            <a:extLst>
              <a:ext uri="{FF2B5EF4-FFF2-40B4-BE49-F238E27FC236}">
                <a16:creationId xmlns:a16="http://schemas.microsoft.com/office/drawing/2014/main" id="{D5107020-FEA0-D574-E0FD-509699B9A973}"/>
              </a:ext>
            </a:extLst>
          </p:cNvPr>
          <p:cNvCxnSpPr>
            <a:cxnSpLocks/>
          </p:cNvCxnSpPr>
          <p:nvPr/>
        </p:nvCxnSpPr>
        <p:spPr>
          <a:xfrm>
            <a:off x="1077936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">
            <a:extLst>
              <a:ext uri="{FF2B5EF4-FFF2-40B4-BE49-F238E27FC236}">
                <a16:creationId xmlns:a16="http://schemas.microsoft.com/office/drawing/2014/main" id="{50FA14AA-DA11-C72C-7D45-4F8715BB48AD}"/>
              </a:ext>
            </a:extLst>
          </p:cNvPr>
          <p:cNvCxnSpPr>
            <a:cxnSpLocks/>
          </p:cNvCxnSpPr>
          <p:nvPr/>
        </p:nvCxnSpPr>
        <p:spPr>
          <a:xfrm flipH="1">
            <a:off x="847699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726266D-7A9B-0645-B6F4-7A6B558B0337}"/>
              </a:ext>
            </a:extLst>
          </p:cNvPr>
          <p:cNvSpPr txBox="1"/>
          <p:nvPr/>
        </p:nvSpPr>
        <p:spPr>
          <a:xfrm>
            <a:off x="843869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885DF6-C46A-A5F7-377D-47E7468F191E}"/>
              </a:ext>
            </a:extLst>
          </p:cNvPr>
          <p:cNvSpPr txBox="1"/>
          <p:nvPr/>
        </p:nvSpPr>
        <p:spPr>
          <a:xfrm>
            <a:off x="1070591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9FCD0A0-73DC-57AE-ACE0-6D4A26481E2D}"/>
              </a:ext>
            </a:extLst>
          </p:cNvPr>
          <p:cNvSpPr/>
          <p:nvPr/>
        </p:nvSpPr>
        <p:spPr>
          <a:xfrm>
            <a:off x="3281083" y="1623850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smeS</a:t>
            </a:r>
            <a:endParaRPr lang="en-CH" sz="1000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A7926F5-D67C-E3C8-1CEF-8305F7B709D5}"/>
              </a:ext>
            </a:extLst>
          </p:cNvPr>
          <p:cNvSpPr/>
          <p:nvPr/>
        </p:nvSpPr>
        <p:spPr>
          <a:xfrm>
            <a:off x="3279268" y="3485343"/>
            <a:ext cx="700309" cy="234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Erm(37)</a:t>
            </a:r>
            <a:endParaRPr lang="en-CH" sz="10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00DFB57-A645-9BE7-6D23-0A59E6C827F5}"/>
              </a:ext>
            </a:extLst>
          </p:cNvPr>
          <p:cNvSpPr/>
          <p:nvPr/>
        </p:nvSpPr>
        <p:spPr>
          <a:xfrm>
            <a:off x="3186457" y="3903871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lpfC</a:t>
            </a:r>
            <a:endParaRPr lang="en-CH" sz="1000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013F171-AACF-4185-1EE5-85FD597A16EF}"/>
              </a:ext>
            </a:extLst>
          </p:cNvPr>
          <p:cNvSpPr/>
          <p:nvPr/>
        </p:nvSpPr>
        <p:spPr>
          <a:xfrm>
            <a:off x="3059140" y="1866883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acrB</a:t>
            </a:r>
            <a:endParaRPr lang="en-CH" sz="1000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504A56B-4F80-48B0-8454-E05438D0D2A7}"/>
              </a:ext>
            </a:extLst>
          </p:cNvPr>
          <p:cNvSpPr/>
          <p:nvPr/>
        </p:nvSpPr>
        <p:spPr>
          <a:xfrm>
            <a:off x="3005418" y="2639220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kpsF</a:t>
            </a:r>
            <a:endParaRPr lang="en-CH" sz="10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7BFF16-0B06-9C15-77A1-03EE9715FA49}"/>
              </a:ext>
            </a:extLst>
          </p:cNvPr>
          <p:cNvSpPr/>
          <p:nvPr/>
        </p:nvSpPr>
        <p:spPr>
          <a:xfrm>
            <a:off x="3086837" y="3676621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wcbR</a:t>
            </a:r>
            <a:endParaRPr lang="en-CH" sz="1000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73D4FF3-AC05-36CC-E191-B0743ED27DAF}"/>
              </a:ext>
            </a:extLst>
          </p:cNvPr>
          <p:cNvSpPr/>
          <p:nvPr/>
        </p:nvSpPr>
        <p:spPr>
          <a:xfrm>
            <a:off x="2910792" y="3157920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clbB</a:t>
            </a:r>
            <a:endParaRPr lang="en-CH" sz="10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B522937-8A1B-51E8-EC90-ABD3E5D18C77}"/>
              </a:ext>
            </a:extLst>
          </p:cNvPr>
          <p:cNvSpPr/>
          <p:nvPr/>
        </p:nvSpPr>
        <p:spPr>
          <a:xfrm>
            <a:off x="2910792" y="2898570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gspF</a:t>
            </a:r>
            <a:endParaRPr lang="en-CH" sz="10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A462A1-EDB9-2734-3FB6-C9D190D66FA5}"/>
              </a:ext>
            </a:extLst>
          </p:cNvPr>
          <p:cNvSpPr/>
          <p:nvPr/>
        </p:nvSpPr>
        <p:spPr>
          <a:xfrm>
            <a:off x="5157532" y="5231824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otr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(A)</a:t>
            </a:r>
            <a:endParaRPr lang="en-CH" sz="10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A4FFB01-A6B9-6205-B1F9-C37A19D8749F}"/>
              </a:ext>
            </a:extLst>
          </p:cNvPr>
          <p:cNvSpPr/>
          <p:nvPr/>
        </p:nvSpPr>
        <p:spPr>
          <a:xfrm>
            <a:off x="5198172" y="5020989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cpxA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732546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0B940-1807-4312-AFD6-DA2CA8E1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5"/>
          <a:stretch/>
        </p:blipFill>
        <p:spPr>
          <a:xfrm>
            <a:off x="1905086" y="858482"/>
            <a:ext cx="8461453" cy="5891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3BDC4-4285-39EE-4A6C-22E265D47810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2D45F-F802-3C51-28C4-919205064B80}"/>
              </a:ext>
            </a:extLst>
          </p:cNvPr>
          <p:cNvSpPr txBox="1"/>
          <p:nvPr/>
        </p:nvSpPr>
        <p:spPr>
          <a:xfrm>
            <a:off x="-359907" y="172812"/>
            <a:ext cx="1291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VFGs constantly up- and down-regulated in CD patients cross AUS, HK, and KM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1D404-6413-B1B5-8074-23946AC8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678" b="64817"/>
          <a:stretch/>
        </p:blipFill>
        <p:spPr>
          <a:xfrm>
            <a:off x="892952" y="4878856"/>
            <a:ext cx="932509" cy="1979144"/>
          </a:xfrm>
          <a:prstGeom prst="rect">
            <a:avLst/>
          </a:prstGeom>
        </p:spPr>
      </p:pic>
      <p:sp>
        <p:nvSpPr>
          <p:cNvPr id="9" name="右大括号 9">
            <a:extLst>
              <a:ext uri="{FF2B5EF4-FFF2-40B4-BE49-F238E27FC236}">
                <a16:creationId xmlns:a16="http://schemas.microsoft.com/office/drawing/2014/main" id="{9578D3AD-87E3-CDF8-F860-5BAD62BC3FBF}"/>
              </a:ext>
            </a:extLst>
          </p:cNvPr>
          <p:cNvSpPr/>
          <p:nvPr/>
        </p:nvSpPr>
        <p:spPr>
          <a:xfrm>
            <a:off x="10241960" y="3157977"/>
            <a:ext cx="249158" cy="3581869"/>
          </a:xfrm>
          <a:prstGeom prst="rightBrace">
            <a:avLst>
              <a:gd name="adj1" fmla="val 45126"/>
              <a:gd name="adj2" fmla="val 50000"/>
            </a:avLst>
          </a:prstGeom>
          <a:ln>
            <a:solidFill>
              <a:srgbClr val="AB63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5D4A3-F3AB-5230-D71E-D6D096E10BCD}"/>
              </a:ext>
            </a:extLst>
          </p:cNvPr>
          <p:cNvSpPr txBox="1"/>
          <p:nvPr/>
        </p:nvSpPr>
        <p:spPr>
          <a:xfrm>
            <a:off x="10478973" y="4722323"/>
            <a:ext cx="1640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AB6355"/>
                </a:solidFill>
                <a:latin typeface="Aptos" panose="020B0004020202020204" pitchFamily="34" charset="0"/>
              </a:rPr>
              <a:t>CD-enriched VFGs</a:t>
            </a:r>
          </a:p>
          <a:p>
            <a:pPr algn="ctr"/>
            <a:r>
              <a:rPr lang="en-US" altLang="zh-CN" sz="1100" b="1" dirty="0">
                <a:solidFill>
                  <a:srgbClr val="AB6355"/>
                </a:solidFill>
                <a:latin typeface="Aptos" panose="020B0004020202020204" pitchFamily="34" charset="0"/>
              </a:rPr>
              <a:t>(n=78)</a:t>
            </a:r>
          </a:p>
        </p:txBody>
      </p:sp>
      <p:sp>
        <p:nvSpPr>
          <p:cNvPr id="12" name="右大括号 8">
            <a:extLst>
              <a:ext uri="{FF2B5EF4-FFF2-40B4-BE49-F238E27FC236}">
                <a16:creationId xmlns:a16="http://schemas.microsoft.com/office/drawing/2014/main" id="{847C33E6-408C-DFFE-17AC-2A653544F45B}"/>
              </a:ext>
            </a:extLst>
          </p:cNvPr>
          <p:cNvSpPr/>
          <p:nvPr/>
        </p:nvSpPr>
        <p:spPr>
          <a:xfrm>
            <a:off x="10241959" y="999410"/>
            <a:ext cx="249159" cy="2156780"/>
          </a:xfrm>
          <a:prstGeom prst="rightBrace">
            <a:avLst>
              <a:gd name="adj1" fmla="val 45126"/>
              <a:gd name="adj2" fmla="val 49524"/>
            </a:avLst>
          </a:prstGeom>
          <a:ln>
            <a:solidFill>
              <a:srgbClr val="90A5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BB37E-39EE-2BA2-EB7C-D776679D91C8}"/>
              </a:ext>
            </a:extLst>
          </p:cNvPr>
          <p:cNvSpPr txBox="1"/>
          <p:nvPr/>
        </p:nvSpPr>
        <p:spPr>
          <a:xfrm>
            <a:off x="10446164" y="1846967"/>
            <a:ext cx="1640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90A5A7"/>
                </a:solidFill>
                <a:latin typeface="Aptos" panose="020B0004020202020204" pitchFamily="34" charset="0"/>
              </a:rPr>
              <a:t>CD-depleted VFGs</a:t>
            </a:r>
          </a:p>
          <a:p>
            <a:pPr algn="ctr"/>
            <a:r>
              <a:rPr lang="en-US" altLang="zh-CN" sz="1100" b="1" dirty="0">
                <a:solidFill>
                  <a:srgbClr val="90A5A7"/>
                </a:solidFill>
                <a:latin typeface="Aptos" panose="020B0004020202020204" pitchFamily="34" charset="0"/>
              </a:rPr>
              <a:t>(n=48)</a:t>
            </a:r>
          </a:p>
        </p:txBody>
      </p:sp>
    </p:spTree>
    <p:extLst>
      <p:ext uri="{BB962C8B-B14F-4D97-AF65-F5344CB8AC3E}">
        <p14:creationId xmlns:p14="http://schemas.microsoft.com/office/powerpoint/2010/main" val="3101447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90FB70-3769-B1A3-8C5A-C26524463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83EC67-5CBA-B66E-C352-05BCD70C7E97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519A7-78FC-8FCE-502B-A51D6681B014}"/>
              </a:ext>
            </a:extLst>
          </p:cNvPr>
          <p:cNvSpPr txBox="1"/>
          <p:nvPr/>
        </p:nvSpPr>
        <p:spPr>
          <a:xfrm>
            <a:off x="-359907" y="172812"/>
            <a:ext cx="1291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ARGs constantly up- and down- regulated in CD patients cross AUS, HK, and KM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EEA88-E7D5-AEE2-84D3-B99E3881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79" y="927576"/>
            <a:ext cx="9212179" cy="5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14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7BE56-F06B-EDD2-F816-0E40AB98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61"/>
          <a:stretch/>
        </p:blipFill>
        <p:spPr>
          <a:xfrm>
            <a:off x="257648" y="0"/>
            <a:ext cx="7576007" cy="677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DE49B-B9F7-C4A7-765A-57EA8759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67" t="91611" r="90522"/>
          <a:stretch/>
        </p:blipFill>
        <p:spPr>
          <a:xfrm>
            <a:off x="9795937" y="1339031"/>
            <a:ext cx="206477" cy="5614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A09CCB-5A48-6C4F-9847-BF4A21441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829" y="4362450"/>
            <a:ext cx="4379171" cy="20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5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8DAFE3C2-A6BA-EF4A-9711-105FBBBA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01" y="1226706"/>
            <a:ext cx="1116000" cy="1116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ACEEC8C-9C05-734C-999E-8A7D6B65C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756" y="1234430"/>
            <a:ext cx="1116000" cy="1116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C1E0386-CBFA-4A4C-A0EB-FEB94939B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01" y="20242"/>
            <a:ext cx="1116000" cy="1116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4C5F1D9-764C-EF49-ACE2-F220E5045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297" y="0"/>
            <a:ext cx="1116000" cy="1116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F3551BE-7065-8642-B41A-BCBE0409C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149" y="0"/>
            <a:ext cx="1116000" cy="1116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01E9F27-A82A-B54C-B4A7-1F3E122FA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978" y="-7724"/>
            <a:ext cx="1116000" cy="1116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953C7902-991E-B242-BE25-AE163099F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5601" y="1226706"/>
            <a:ext cx="1116000" cy="1116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0F5B61B-6882-CF4E-8A88-6F69A384B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2223" y="1234430"/>
            <a:ext cx="1116000" cy="1116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0F00F60-A2B8-DE47-A842-CD6F76B981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9" y="2006907"/>
            <a:ext cx="4960666" cy="49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8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00317-969D-BED2-FE55-B1E36E2757AC}"/>
              </a:ext>
            </a:extLst>
          </p:cNvPr>
          <p:cNvSpPr txBox="1"/>
          <p:nvPr/>
        </p:nvSpPr>
        <p:spPr>
          <a:xfrm>
            <a:off x="377911" y="1656060"/>
            <a:ext cx="118480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3200" b="1" dirty="0"/>
              <a:t>To</a:t>
            </a:r>
            <a:r>
              <a:rPr lang="zh-CN" altLang="en-US" sz="3200" b="1" dirty="0"/>
              <a:t> </a:t>
            </a:r>
            <a:r>
              <a:rPr lang="en-HK" altLang="zh-CN" sz="3200" b="1" dirty="0"/>
              <a:t>illuminate </a:t>
            </a:r>
            <a:r>
              <a:rPr lang="en-US" altLang="zh-CN" sz="3200" b="1" dirty="0"/>
              <a:t>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signatures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microbiome,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microbial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genes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functional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pathways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patients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controls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cross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populations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3200" b="1" dirty="0"/>
          </a:p>
          <a:p>
            <a:r>
              <a:rPr lang="zh-CN" altLang="en-US" sz="3200" b="1" dirty="0"/>
              <a:t> </a:t>
            </a:r>
            <a:endParaRPr lang="en-US" altLang="zh-CN" sz="3200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3200" b="1" dirty="0"/>
              <a:t>To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uncover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clinical information, environmental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factors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bacterial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features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that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may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correlated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disease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activity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AB1D4C-C59F-6665-A1F6-09F6F18F81E2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83418-548E-906B-6E17-B80AE1E003F4}"/>
              </a:ext>
            </a:extLst>
          </p:cNvPr>
          <p:cNvSpPr txBox="1"/>
          <p:nvPr/>
        </p:nvSpPr>
        <p:spPr>
          <a:xfrm>
            <a:off x="5285521" y="0"/>
            <a:ext cx="1595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A2D8CF-DFD2-2347-A69F-847677D4CC8B}"/>
              </a:ext>
            </a:extLst>
          </p:cNvPr>
          <p:cNvSpPr/>
          <p:nvPr/>
        </p:nvSpPr>
        <p:spPr>
          <a:xfrm>
            <a:off x="3509318" y="3064476"/>
            <a:ext cx="1519881" cy="36452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Microbiome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A35E80-DC91-924E-B026-082CB1F545C7}"/>
              </a:ext>
            </a:extLst>
          </p:cNvPr>
          <p:cNvSpPr/>
          <p:nvPr/>
        </p:nvSpPr>
        <p:spPr>
          <a:xfrm>
            <a:off x="3509319" y="3489736"/>
            <a:ext cx="1519880" cy="36452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Genes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85CAEE-EF93-DD4C-BD8F-7E360C8C2496}"/>
              </a:ext>
            </a:extLst>
          </p:cNvPr>
          <p:cNvSpPr/>
          <p:nvPr/>
        </p:nvSpPr>
        <p:spPr>
          <a:xfrm>
            <a:off x="3509318" y="3914996"/>
            <a:ext cx="1519879" cy="36452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Pathways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2AB9276-FF19-9C45-91D2-7A62B66E5294}"/>
              </a:ext>
            </a:extLst>
          </p:cNvPr>
          <p:cNvCxnSpPr/>
          <p:nvPr/>
        </p:nvCxnSpPr>
        <p:spPr>
          <a:xfrm>
            <a:off x="5548184" y="3429000"/>
            <a:ext cx="15075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DD8D3F2-FCD5-8044-A808-DC24CBB7DD08}"/>
              </a:ext>
            </a:extLst>
          </p:cNvPr>
          <p:cNvCxnSpPr>
            <a:cxnSpLocks/>
          </p:cNvCxnSpPr>
          <p:nvPr/>
        </p:nvCxnSpPr>
        <p:spPr>
          <a:xfrm flipH="1">
            <a:off x="5548184" y="3692611"/>
            <a:ext cx="15075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CD74493-20B0-7E48-998F-7BD369624A9A}"/>
              </a:ext>
            </a:extLst>
          </p:cNvPr>
          <p:cNvSpPr/>
          <p:nvPr/>
        </p:nvSpPr>
        <p:spPr>
          <a:xfrm>
            <a:off x="7364627" y="3237470"/>
            <a:ext cx="1334530" cy="61679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CD</a:t>
            </a:r>
            <a:endParaRPr kumimoji="1" lang="zh-CN" altLang="en-US" dirty="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D1313319-7CE4-1A4C-8BE9-71DC89A808EE}"/>
              </a:ext>
            </a:extLst>
          </p:cNvPr>
          <p:cNvSpPr/>
          <p:nvPr/>
        </p:nvSpPr>
        <p:spPr>
          <a:xfrm>
            <a:off x="3274541" y="3064476"/>
            <a:ext cx="123567" cy="12150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90DE4D-2480-9C4F-AA60-E403191F6B03}"/>
              </a:ext>
            </a:extLst>
          </p:cNvPr>
          <p:cNvSpPr/>
          <p:nvPr/>
        </p:nvSpPr>
        <p:spPr>
          <a:xfrm>
            <a:off x="2650524" y="3536597"/>
            <a:ext cx="469557" cy="27080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000A3AB-74D6-BE49-B1A6-2434412F89B9}"/>
              </a:ext>
            </a:extLst>
          </p:cNvPr>
          <p:cNvSpPr/>
          <p:nvPr/>
        </p:nvSpPr>
        <p:spPr>
          <a:xfrm>
            <a:off x="5816943" y="2994510"/>
            <a:ext cx="902043" cy="36452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causal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796FCB-3E17-A54E-A22E-76467DCBDCCC}"/>
              </a:ext>
            </a:extLst>
          </p:cNvPr>
          <p:cNvSpPr/>
          <p:nvPr/>
        </p:nvSpPr>
        <p:spPr>
          <a:xfrm>
            <a:off x="3509317" y="5510986"/>
            <a:ext cx="1519879" cy="36452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Clinical Info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A884F5-D385-4142-BC8B-CDFF9C3F0549}"/>
              </a:ext>
            </a:extLst>
          </p:cNvPr>
          <p:cNvSpPr/>
          <p:nvPr/>
        </p:nvSpPr>
        <p:spPr>
          <a:xfrm>
            <a:off x="3509316" y="5948603"/>
            <a:ext cx="1519879" cy="36452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Dietary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AC01F70-AEC5-C34B-AC24-72391DEFD293}"/>
              </a:ext>
            </a:extLst>
          </p:cNvPr>
          <p:cNvSpPr/>
          <p:nvPr/>
        </p:nvSpPr>
        <p:spPr>
          <a:xfrm>
            <a:off x="3509316" y="6382679"/>
            <a:ext cx="1519879" cy="36452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Environment</a:t>
            </a:r>
            <a:endParaRPr kumimoji="1" lang="zh-CN" altLang="en-US" dirty="0"/>
          </a:p>
        </p:txBody>
      </p: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C16BA0E9-4109-874E-B5B5-F1B901155BB3}"/>
              </a:ext>
            </a:extLst>
          </p:cNvPr>
          <p:cNvCxnSpPr/>
          <p:nvPr/>
        </p:nvCxnSpPr>
        <p:spPr>
          <a:xfrm flipV="1">
            <a:off x="5548184" y="5936246"/>
            <a:ext cx="534991" cy="182262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37FA854-8B59-CC4C-A64F-EF1217C8FBC9}"/>
              </a:ext>
            </a:extLst>
          </p:cNvPr>
          <p:cNvSpPr/>
          <p:nvPr/>
        </p:nvSpPr>
        <p:spPr>
          <a:xfrm>
            <a:off x="6625792" y="5757899"/>
            <a:ext cx="1334530" cy="61679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103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34E210D-4008-298D-9F6E-A2F3DBE3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7" y="673121"/>
            <a:ext cx="9762380" cy="54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95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E64956-CF01-B084-A025-6FA007F0811F}"/>
              </a:ext>
            </a:extLst>
          </p:cNvPr>
          <p:cNvSpPr txBox="1"/>
          <p:nvPr/>
        </p:nvSpPr>
        <p:spPr>
          <a:xfrm>
            <a:off x="723900" y="2139434"/>
            <a:ext cx="236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 vs inactive (HK)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3F4906-1FBB-A62F-B5A8-2FB7149ACA55}"/>
              </a:ext>
            </a:extLst>
          </p:cNvPr>
          <p:cNvSpPr txBox="1"/>
          <p:nvPr/>
        </p:nvSpPr>
        <p:spPr>
          <a:xfrm>
            <a:off x="723900" y="2691884"/>
            <a:ext cx="248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 vs inactive (AUS)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216BFA-E0F4-986C-B1BA-D2B3626FF67F}"/>
              </a:ext>
            </a:extLst>
          </p:cNvPr>
          <p:cNvSpPr txBox="1"/>
          <p:nvPr/>
        </p:nvSpPr>
        <p:spPr>
          <a:xfrm>
            <a:off x="723900" y="3244334"/>
            <a:ext cx="237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 vs inactive (KM)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2B1CC3-9816-BBBC-FD93-8E2EC8B2DE2D}"/>
              </a:ext>
            </a:extLst>
          </p:cNvPr>
          <p:cNvSpPr txBox="1"/>
          <p:nvPr/>
        </p:nvSpPr>
        <p:spPr>
          <a:xfrm>
            <a:off x="704664" y="4006334"/>
            <a:ext cx="24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 vs inactive (ALL)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83CF0E-EE94-FDDB-E89E-9B5F59EAEED9}"/>
              </a:ext>
            </a:extLst>
          </p:cNvPr>
          <p:cNvSpPr txBox="1"/>
          <p:nvPr/>
        </p:nvSpPr>
        <p:spPr>
          <a:xfrm>
            <a:off x="6858000" y="3059668"/>
            <a:ext cx="145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Any overlap?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91550C-915D-FC08-FA2A-08207EDB8008}"/>
              </a:ext>
            </a:extLst>
          </p:cNvPr>
          <p:cNvSpPr txBox="1"/>
          <p:nvPr/>
        </p:nvSpPr>
        <p:spPr>
          <a:xfrm>
            <a:off x="1241316" y="83665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Maaslin2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876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61FAD3-0344-BD11-1885-E565846A6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07" y="428624"/>
            <a:ext cx="5095875" cy="6000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F514EA-E72D-69E7-F769-4F2E44975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907"/>
          <a:stretch/>
        </p:blipFill>
        <p:spPr>
          <a:xfrm>
            <a:off x="7610168" y="104155"/>
            <a:ext cx="1946788" cy="66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55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9F803C-9B92-F507-AEC6-F8AD934B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57"/>
          <a:stretch/>
        </p:blipFill>
        <p:spPr>
          <a:xfrm>
            <a:off x="0" y="1184494"/>
            <a:ext cx="5724525" cy="46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E293CE-4CCA-BEA3-A318-E4B6C96E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58232" cy="55916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046D6C-262A-32C0-D879-6A70AE95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91604"/>
            <a:ext cx="9086850" cy="1095375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0975FF3-FCA4-CF49-A57D-B12207F88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89274"/>
              </p:ext>
            </p:extLst>
          </p:nvPr>
        </p:nvGraphicFramePr>
        <p:xfrm>
          <a:off x="8057148" y="365760"/>
          <a:ext cx="3890212" cy="4328160"/>
        </p:xfrm>
        <a:graphic>
          <a:graphicData uri="http://schemas.openxmlformats.org/drawingml/2006/table">
            <a:tbl>
              <a:tblPr/>
              <a:tblGrid>
                <a:gridCol w="1945106">
                  <a:extLst>
                    <a:ext uri="{9D8B030D-6E8A-4147-A177-3AD203B41FA5}">
                      <a16:colId xmlns:a16="http://schemas.microsoft.com/office/drawing/2014/main" val="2783580410"/>
                    </a:ext>
                  </a:extLst>
                </a:gridCol>
                <a:gridCol w="1945106">
                  <a:extLst>
                    <a:ext uri="{9D8B030D-6E8A-4147-A177-3AD203B41FA5}">
                      <a16:colId xmlns:a16="http://schemas.microsoft.com/office/drawing/2014/main" val="642541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>
                          <a:effectLst/>
                        </a:rPr>
                        <a:t>分类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>
                          <a:effectLst/>
                        </a:rPr>
                        <a:t>示例变量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57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研究标识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study_id, record_id, gp_arm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07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受试者类型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re_arm, tissue_cohort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037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人口统计学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age_final, gender, region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974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疾病特征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cd_site1, cd_behaviour___1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469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实验室指标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hb, crp, esr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93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配对关系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pairfdrnew, triads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382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饮食数据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breast_fed, p80, protein_g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264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药物治疗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cd_tx_biologic, cd_biologic_type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790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</a:rPr>
                        <a:t>临床其他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bowel_resection</a:t>
                      </a:r>
                      <a:r>
                        <a:rPr lang="en-US" sz="1400" dirty="0">
                          <a:effectLst/>
                        </a:rPr>
                        <a:t>, smoke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788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05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6CAA61-5DE5-52A5-2140-1051B4D77F36}"/>
              </a:ext>
            </a:extLst>
          </p:cNvPr>
          <p:cNvSpPr txBox="1"/>
          <p:nvPr/>
        </p:nvSpPr>
        <p:spPr>
          <a:xfrm>
            <a:off x="455195" y="2274838"/>
            <a:ext cx="28468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CDAI</a:t>
            </a:r>
            <a:r>
              <a:rPr lang="en-US" altLang="zh-CN" dirty="0"/>
              <a:t> VS </a:t>
            </a:r>
            <a:r>
              <a:rPr lang="en-US" altLang="zh-CN" dirty="0">
                <a:highlight>
                  <a:srgbClr val="FFFF00"/>
                </a:highlight>
              </a:rPr>
              <a:t>Fecal calprotectin</a:t>
            </a:r>
          </a:p>
          <a:p>
            <a:r>
              <a:rPr lang="en-US" altLang="zh-CN" dirty="0"/>
              <a:t>Spearman correlation </a:t>
            </a:r>
          </a:p>
          <a:p>
            <a:endParaRPr lang="en-US" altLang="zh-CN" dirty="0"/>
          </a:p>
          <a:p>
            <a:r>
              <a:rPr lang="en-US" altLang="zh-CN" dirty="0"/>
              <a:t>HK</a:t>
            </a:r>
          </a:p>
          <a:p>
            <a:endParaRPr lang="en-US" altLang="zh-CN" dirty="0"/>
          </a:p>
          <a:p>
            <a:r>
              <a:rPr lang="en-US" altLang="zh-CN" dirty="0"/>
              <a:t>AUS</a:t>
            </a:r>
          </a:p>
          <a:p>
            <a:endParaRPr lang="en-US" altLang="zh-CN" dirty="0"/>
          </a:p>
          <a:p>
            <a:r>
              <a:rPr lang="en-US" altLang="zh-CN" dirty="0"/>
              <a:t>HK+AUS</a:t>
            </a:r>
          </a:p>
          <a:p>
            <a:endParaRPr lang="en-US" altLang="zh-CN" dirty="0"/>
          </a:p>
          <a:p>
            <a:r>
              <a:rPr lang="en-US" altLang="zh-CN" dirty="0"/>
              <a:t>KM(</a:t>
            </a:r>
            <a:r>
              <a:rPr lang="zh-CN" altLang="en-US" dirty="0"/>
              <a:t>补充</a:t>
            </a:r>
            <a:r>
              <a:rPr lang="en-US" altLang="zh-CN" dirty="0"/>
              <a:t>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B09344-639F-3B47-8796-5706AB80FBE3}"/>
              </a:ext>
            </a:extLst>
          </p:cNvPr>
          <p:cNvSpPr/>
          <p:nvPr/>
        </p:nvSpPr>
        <p:spPr>
          <a:xfrm>
            <a:off x="3830595" y="1841157"/>
            <a:ext cx="3163329" cy="194001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Corrplot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55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AC09A-7C09-B125-9FC0-D76AB784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6945A1-41E7-8817-DCD7-BC503BA6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757237"/>
            <a:ext cx="9029700" cy="5343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26A08E-9DB4-6011-B9AF-4EE104A7A9B0}"/>
              </a:ext>
            </a:extLst>
          </p:cNvPr>
          <p:cNvSpPr txBox="1"/>
          <p:nvPr/>
        </p:nvSpPr>
        <p:spPr>
          <a:xfrm>
            <a:off x="1200150" y="285750"/>
            <a:ext cx="420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Gut microbiome composition </a:t>
            </a:r>
            <a:r>
              <a:rPr lang="zh-CN" altLang="en-US" dirty="0"/>
              <a:t>（</a:t>
            </a:r>
            <a:r>
              <a:rPr lang="en-US" altLang="zh-CN" dirty="0"/>
              <a:t>PCOA</a:t>
            </a:r>
            <a:r>
              <a:rPr lang="zh-CN" altLang="en-US" dirty="0"/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1B97EC5-C314-9F40-AA3C-8CD5B3E2108A}"/>
              </a:ext>
            </a:extLst>
          </p:cNvPr>
          <p:cNvSpPr/>
          <p:nvPr/>
        </p:nvSpPr>
        <p:spPr>
          <a:xfrm>
            <a:off x="9662983" y="0"/>
            <a:ext cx="2529017" cy="210064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Species table </a:t>
            </a:r>
            <a:br>
              <a:rPr kumimoji="1" lang="en-US" altLang="zh-CN" dirty="0"/>
            </a:br>
            <a:r>
              <a:rPr kumimoji="1" lang="en-US" altLang="zh-CN" dirty="0" err="1"/>
              <a:t>PCoA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1. By </a:t>
            </a:r>
            <a:r>
              <a:rPr kumimoji="1" lang="en-US" altLang="zh-CN" dirty="0" err="1"/>
              <a:t>diease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status,CD</a:t>
            </a:r>
            <a:r>
              <a:rPr kumimoji="1" lang="en-US" altLang="zh-CN" dirty="0"/>
              <a:t> active, inactive, controls</a:t>
            </a:r>
            <a:br>
              <a:rPr kumimoji="1" lang="en-US" altLang="zh-CN" dirty="0"/>
            </a:br>
            <a:r>
              <a:rPr kumimoji="1" lang="en-US" altLang="zh-CN" dirty="0"/>
              <a:t>2. By region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5582386-F9D6-0346-BC82-6E7DDD23C6A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470232" y="1050325"/>
            <a:ext cx="1192751" cy="340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2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22261C-5753-D646-BB74-E7490DFA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51" y="0"/>
            <a:ext cx="5461686" cy="5461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7F7097-3824-1E4E-AEED-B0153BFE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64891" cy="53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0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7F7CC44-5F19-A698-313A-0F1C5555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90"/>
          <a:stretch/>
        </p:blipFill>
        <p:spPr>
          <a:xfrm>
            <a:off x="2076631" y="1546448"/>
            <a:ext cx="3017637" cy="4219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1C06AD-BA3C-9C11-2B4E-EA1760F1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90"/>
          <a:stretch/>
        </p:blipFill>
        <p:spPr>
          <a:xfrm>
            <a:off x="6096000" y="1822275"/>
            <a:ext cx="2812143" cy="39317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4707DA-4036-B12A-4F24-A95624DE5C96}"/>
              </a:ext>
            </a:extLst>
          </p:cNvPr>
          <p:cNvSpPr txBox="1"/>
          <p:nvPr/>
        </p:nvSpPr>
        <p:spPr>
          <a:xfrm>
            <a:off x="2898048" y="1472237"/>
            <a:ext cx="1626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Shannon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Index</a:t>
            </a:r>
            <a:endParaRPr lang="en-CH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2A6D0-B962-5C88-9A63-F1F4AFBEE8A2}"/>
              </a:ext>
            </a:extLst>
          </p:cNvPr>
          <p:cNvSpPr txBox="1"/>
          <p:nvPr/>
        </p:nvSpPr>
        <p:spPr>
          <a:xfrm>
            <a:off x="6742276" y="1483721"/>
            <a:ext cx="1920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Observed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Species</a:t>
            </a:r>
            <a:endParaRPr lang="en-CH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CF520-B792-C1D8-CBE7-A6537F150348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E8438-878C-8BA2-3F26-62D09DC2AF84}"/>
              </a:ext>
            </a:extLst>
          </p:cNvPr>
          <p:cNvSpPr txBox="1"/>
          <p:nvPr/>
        </p:nvSpPr>
        <p:spPr>
          <a:xfrm>
            <a:off x="352062" y="172812"/>
            <a:ext cx="1098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2"/>
                </a:solidFill>
              </a:rPr>
              <a:t>Shannon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Diversity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Observed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Species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Number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cross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AUS,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HK,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KM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E08602-03D7-4117-CA70-24E73D2E0C9E}"/>
              </a:ext>
            </a:extLst>
          </p:cNvPr>
          <p:cNvSpPr txBox="1"/>
          <p:nvPr/>
        </p:nvSpPr>
        <p:spPr>
          <a:xfrm>
            <a:off x="2305231" y="5765552"/>
            <a:ext cx="159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CD     Controls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250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5000"/>
            <a:lumOff val="75000"/>
          </a:schemeClr>
        </a:solidFill>
        <a:ln w="25400"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21476</TotalTime>
  <Words>1653</Words>
  <Application>Microsoft Macintosh PowerPoint</Application>
  <PresentationFormat>宽屏</PresentationFormat>
  <Paragraphs>475</Paragraphs>
  <Slides>43</Slides>
  <Notes>29</Notes>
  <HiddenSlides>4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-apple-system</vt:lpstr>
      <vt:lpstr>FrutigerLTPro-Condensed</vt:lpstr>
      <vt:lpstr>GlosaMath-Bold</vt:lpstr>
      <vt:lpstr>Harding</vt:lpstr>
      <vt:lpstr>Inter</vt:lpstr>
      <vt:lpstr>Abadi</vt:lpstr>
      <vt:lpstr>Aptos</vt:lpstr>
      <vt:lpstr>Aptos Display</vt:lpstr>
      <vt:lpstr>Arial</vt:lpstr>
      <vt:lpstr>Helvetica Neue</vt:lpstr>
      <vt:lpstr>Verdana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 Leping</dc:creator>
  <cp:lastModifiedBy>YwY</cp:lastModifiedBy>
  <cp:revision>170</cp:revision>
  <dcterms:created xsi:type="dcterms:W3CDTF">2024-11-19T12:30:31Z</dcterms:created>
  <dcterms:modified xsi:type="dcterms:W3CDTF">2025-03-24T08:33:39Z</dcterms:modified>
</cp:coreProperties>
</file>